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0">
          <p15:clr>
            <a:srgbClr val="A4A3A4"/>
          </p15:clr>
        </p15:guide>
        <p15:guide id="2" pos="846">
          <p15:clr>
            <a:srgbClr val="A4A3A4"/>
          </p15:clr>
        </p15:guide>
        <p15:guide id="3" pos="6390">
          <p15:clr>
            <a:srgbClr val="A4A3A4"/>
          </p15:clr>
        </p15:guide>
        <p15:guide id="4" orient="horz" pos="958">
          <p15:clr>
            <a:srgbClr val="A4A3A4"/>
          </p15:clr>
        </p15:guide>
        <p15:guide id="5" orient="horz" pos="1412">
          <p15:clr>
            <a:srgbClr val="A4A3A4"/>
          </p15:clr>
        </p15:guide>
        <p15:guide id="6" pos="2389">
          <p15:clr>
            <a:srgbClr val="A4A3A4"/>
          </p15:clr>
        </p15:guide>
        <p15:guide id="7" pos="1527">
          <p15:clr>
            <a:srgbClr val="A4A3A4"/>
          </p15:clr>
        </p15:guide>
        <p15:guide id="8" orient="horz" pos="3385">
          <p15:clr>
            <a:srgbClr val="A4A3A4"/>
          </p15:clr>
        </p15:guide>
        <p15:guide id="9" orient="horz" pos="3543">
          <p15:clr>
            <a:srgbClr val="A4A3A4"/>
          </p15:clr>
        </p15:guide>
        <p15:guide id="10" pos="3885">
          <p15:clr>
            <a:srgbClr val="A4A3A4"/>
          </p15:clr>
        </p15:guide>
        <p15:guide id="11" pos="1413">
          <p15:clr>
            <a:srgbClr val="A4A3A4"/>
          </p15:clr>
        </p15:guide>
        <p15:guide id="12" pos="1752">
          <p15:clr>
            <a:srgbClr val="A4A3A4"/>
          </p15:clr>
        </p15:guide>
        <p15:guide id="13" pos="2100">
          <p15:clr>
            <a:srgbClr val="A4A3A4"/>
          </p15:clr>
        </p15:guide>
        <p15:guide id="14" pos="2448">
          <p15:clr>
            <a:srgbClr val="A4A3A4"/>
          </p15:clr>
        </p15:guide>
        <p15:guide id="15" pos="4815">
          <p15:clr>
            <a:srgbClr val="A4A3A4"/>
          </p15:clr>
        </p15:guide>
        <p15:guide id="16" pos="3132">
          <p15:clr>
            <a:srgbClr val="A4A3A4"/>
          </p15:clr>
        </p15:guide>
        <p15:guide id="17" orient="horz" pos="300">
          <p15:clr>
            <a:srgbClr val="A4A3A4"/>
          </p15:clr>
        </p15:guide>
        <p15:guide id="18" pos="676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ghrcNnKcatTNxDQ03I0rpcboNk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0" orient="horz"/>
        <p:guide pos="846"/>
        <p:guide pos="6390"/>
        <p:guide pos="958" orient="horz"/>
        <p:guide pos="1412" orient="horz"/>
        <p:guide pos="2389"/>
        <p:guide pos="1527"/>
        <p:guide pos="3385" orient="horz"/>
        <p:guide pos="3543" orient="horz"/>
        <p:guide pos="3885"/>
        <p:guide pos="1413"/>
        <p:guide pos="1752"/>
        <p:guide pos="2100"/>
        <p:guide pos="2448"/>
        <p:guide pos="4815"/>
        <p:guide pos="3132"/>
        <p:guide pos="300" orient="horz"/>
        <p:guide pos="676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5조 발표를 시작하겠습니다.</a:t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나눠진 cs, ss 각각을 totaldic 테이블의 dictype2가 MPQA인 것을 바탕으로 pos와 neg를 나눴습니다. </a:t>
            </a:r>
            <a:endParaRPr/>
          </a:p>
        </p:txBody>
      </p:sp>
      <p:sp>
        <p:nvSpPr>
          <p:cNvPr id="398" name="Google Shape;39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feature unique 를 써서 featureid를 하나씩 나오게 한 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ss(node)인 경우는 positive/negative로 weight를 주고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cs(edge)의 경우는 주 상품과 비교 상품을 주고 주 상품을 대상으로 weight를 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최종 결과는 나오는데로 업로드하겠습니다.</a:t>
            </a:r>
            <a:endParaRPr/>
          </a:p>
        </p:txBody>
      </p:sp>
      <p:sp>
        <p:nvSpPr>
          <p:cNvPr id="440" name="Google Shape;44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결론 시사점 요약</a:t>
            </a:r>
            <a:endParaRPr/>
          </a:p>
        </p:txBody>
      </p:sp>
      <p:sp>
        <p:nvSpPr>
          <p:cNvPr id="476" name="Google Shape;47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지나감</a:t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지나감</a:t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지나감</a:t>
            </a:r>
            <a:endParaRPr/>
          </a:p>
        </p:txBody>
      </p:sp>
      <p:sp>
        <p:nvSpPr>
          <p:cNvPr id="184" name="Google Shape;1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이건 중경이형이 특별히 신경써줬습니다.</a:t>
            </a:r>
            <a:endParaRPr/>
          </a:p>
        </p:txBody>
      </p:sp>
      <p:sp>
        <p:nvSpPr>
          <p:cNvPr id="202" name="Google Shape;2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리뷰를 문장으로 나누고 문장을 토큰화해서 pos 태깅하고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			(리뷰 문장에서)-&gt;feature 사전 추가</a:t>
            </a:r>
            <a:endParaRPr/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feature사전에 있는 단어를 포함하는 문장에 feature 라벨을 매겼습니다.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			(리뷰 문장에서)-&gt;product 사전 추가</a:t>
            </a:r>
            <a:endParaRPr/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(리뷰 문장에서)-&gt;ss(주관적 문장),cs(비교 문장) 나눔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									-&gt;key word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			(리뷰 문장에서)sentiment sentence작업 MPQA사전에 포함한 문장들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페이지 랭크를 하기 위해서 필요한것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feature로 크게 나눠진 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cs의 경우는 product이름이랑 productre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ss의 경우는 product이름만 있으면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weight는 pos 숫자와 neg 숫자가 필요하고 pos/neg로 매겨짐(neg가 0인 경우는 1로 줬음)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여기서 pos/neg는 MPQA사전을 바탕으로 정해졌습니다.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노드 = product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에찌 = 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cs는 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ss는 노드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4" name="Google Shape;2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마리아 디비와 워크벤치를 설치하고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베이스를 생성한 뒤에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유저를 만들고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테이블을 만들어서 DB 구축을 하였습니다.</a:t>
            </a:r>
            <a:endParaRPr/>
          </a:p>
        </p:txBody>
      </p:sp>
      <p:sp>
        <p:nvSpPr>
          <p:cNvPr id="317" name="Google Shape;31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11~14년도 아마존 리뷰를 11만개 수집하고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수집된 리뷰를 문장으로 분리하여 75만개의 문장이 나왔습니다.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 문장을 feature사전과 비교해서 (featurenamere를 고려함)featureid라벨링 합니다.</a:t>
            </a:r>
            <a:endParaRPr/>
          </a:p>
        </p:txBody>
      </p:sp>
      <p:sp>
        <p:nvSpPr>
          <p:cNvPr id="339" name="Google Shape;339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totaldic 테이블에서 dictype1이 kw인 단어들을 들고와서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포함되 있으면 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안되있으면 ss로 나누고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title에서 re(정규표현식)로 브랜드와 모델명을 가져옵니다.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jpg"/><Relationship Id="rId10" Type="http://schemas.openxmlformats.org/officeDocument/2006/relationships/image" Target="../media/image7.jpg"/><Relationship Id="rId13" Type="http://schemas.openxmlformats.org/officeDocument/2006/relationships/image" Target="../media/image14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5.png"/><Relationship Id="rId15" Type="http://schemas.openxmlformats.org/officeDocument/2006/relationships/image" Target="../media/image13.png"/><Relationship Id="rId14" Type="http://schemas.openxmlformats.org/officeDocument/2006/relationships/image" Target="../media/image11.png"/><Relationship Id="rId16" Type="http://schemas.openxmlformats.org/officeDocument/2006/relationships/image" Target="../media/image15.png"/><Relationship Id="rId5" Type="http://schemas.openxmlformats.org/officeDocument/2006/relationships/image" Target="../media/image3.jpg"/><Relationship Id="rId6" Type="http://schemas.openxmlformats.org/officeDocument/2006/relationships/image" Target="../media/image2.jp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45.png"/><Relationship Id="rId13" Type="http://schemas.openxmlformats.org/officeDocument/2006/relationships/image" Target="../media/image40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13.png"/><Relationship Id="rId15" Type="http://schemas.openxmlformats.org/officeDocument/2006/relationships/image" Target="../media/image15.png"/><Relationship Id="rId14" Type="http://schemas.openxmlformats.org/officeDocument/2006/relationships/image" Target="../media/image46.png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7" Type="http://schemas.openxmlformats.org/officeDocument/2006/relationships/image" Target="../media/image7.jpg"/><Relationship Id="rId8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41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ver iMac and Magic Keyboard on ta ble near white printer paper"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"/>
          <p:cNvGrpSpPr/>
          <p:nvPr/>
        </p:nvGrpSpPr>
        <p:grpSpPr>
          <a:xfrm>
            <a:off x="1155697" y="1663699"/>
            <a:ext cx="9164708" cy="3526273"/>
            <a:chOff x="1155700" y="1663700"/>
            <a:chExt cx="5571590" cy="3526273"/>
          </a:xfrm>
        </p:grpSpPr>
        <p:grpSp>
          <p:nvGrpSpPr>
            <p:cNvPr id="90" name="Google Shape;90;p1"/>
            <p:cNvGrpSpPr/>
            <p:nvPr/>
          </p:nvGrpSpPr>
          <p:grpSpPr>
            <a:xfrm>
              <a:off x="1155700" y="1663700"/>
              <a:ext cx="5571590" cy="1942147"/>
              <a:chOff x="1155700" y="2171700"/>
              <a:chExt cx="5571590" cy="1942147"/>
            </a:xfrm>
          </p:grpSpPr>
          <p:sp>
            <p:nvSpPr>
              <p:cNvPr id="91" name="Google Shape;91;p1"/>
              <p:cNvSpPr txBox="1"/>
              <p:nvPr/>
            </p:nvSpPr>
            <p:spPr>
              <a:xfrm>
                <a:off x="1155700" y="2171700"/>
                <a:ext cx="557159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b="1" i="0" lang="ko-KR" sz="4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Voice of the Customers:</a:t>
                </a:r>
                <a:endParaRPr b="1" i="0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"/>
              <p:cNvSpPr txBox="1"/>
              <p:nvPr/>
            </p:nvSpPr>
            <p:spPr>
              <a:xfrm>
                <a:off x="1155700" y="2788831"/>
                <a:ext cx="382367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ko-KR" sz="2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Mining Online Customer Reviews 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ko-KR" sz="2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for Product Feature-based Ranking</a:t>
                </a:r>
                <a:endParaRPr b="1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"/>
              <p:cNvSpPr txBox="1"/>
              <p:nvPr/>
            </p:nvSpPr>
            <p:spPr>
              <a:xfrm>
                <a:off x="1155700" y="3405961"/>
                <a:ext cx="251575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b="1" i="0" lang="ko-KR" sz="4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Review PT</a:t>
                </a:r>
                <a:endParaRPr b="1" i="0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4" name="Google Shape;94;p1"/>
            <p:cNvCxnSpPr/>
            <p:nvPr/>
          </p:nvCxnSpPr>
          <p:spPr>
            <a:xfrm>
              <a:off x="1304925" y="4814570"/>
              <a:ext cx="192881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5" name="Google Shape;95;p1"/>
            <p:cNvSpPr txBox="1"/>
            <p:nvPr/>
          </p:nvSpPr>
          <p:spPr>
            <a:xfrm>
              <a:off x="1196182" y="4851419"/>
              <a:ext cx="8611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ko-KR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2019. 08</a:t>
              </a:r>
              <a:endPara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1"/>
          <p:cNvSpPr txBox="1"/>
          <p:nvPr/>
        </p:nvSpPr>
        <p:spPr>
          <a:xfrm>
            <a:off x="1155699" y="4132472"/>
            <a:ext cx="10615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5조</a:t>
            </a: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401" name="Google Shape;40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0"/>
          <p:cNvSpPr/>
          <p:nvPr/>
        </p:nvSpPr>
        <p:spPr>
          <a:xfrm>
            <a:off x="1282700" y="-9526"/>
            <a:ext cx="9626600" cy="68675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3" name="Google Shape;403;p10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4" name="Google Shape;404;p10"/>
          <p:cNvSpPr/>
          <p:nvPr/>
        </p:nvSpPr>
        <p:spPr>
          <a:xfrm>
            <a:off x="1989599" y="3060200"/>
            <a:ext cx="529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 MQPA 프로젝트 에서 개발된 POS/NEG 워드 세트 사용</a:t>
            </a: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0"/>
          <p:cNvSpPr/>
          <p:nvPr/>
        </p:nvSpPr>
        <p:spPr>
          <a:xfrm>
            <a:off x="1989600" y="3533175"/>
            <a:ext cx="341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 </a:t>
            </a: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 4012 / NEG 9566 사전 사용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10"/>
          <p:cNvSpPr/>
          <p:nvPr/>
        </p:nvSpPr>
        <p:spPr>
          <a:xfrm>
            <a:off x="3941070" y="4600901"/>
            <a:ext cx="389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89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0"/>
          <p:cNvSpPr/>
          <p:nvPr/>
        </p:nvSpPr>
        <p:spPr>
          <a:xfrm>
            <a:off x="1956299" y="4667350"/>
            <a:ext cx="121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      정밀도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10"/>
          <p:cNvSpPr/>
          <p:nvPr/>
        </p:nvSpPr>
        <p:spPr>
          <a:xfrm>
            <a:off x="1956299" y="5110800"/>
            <a:ext cx="131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재현율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10"/>
          <p:cNvSpPr/>
          <p:nvPr/>
        </p:nvSpPr>
        <p:spPr>
          <a:xfrm>
            <a:off x="3176159" y="4717061"/>
            <a:ext cx="2027437" cy="2011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10"/>
          <p:cNvSpPr/>
          <p:nvPr/>
        </p:nvSpPr>
        <p:spPr>
          <a:xfrm>
            <a:off x="3176159" y="5167248"/>
            <a:ext cx="2291387" cy="2168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10"/>
          <p:cNvSpPr/>
          <p:nvPr/>
        </p:nvSpPr>
        <p:spPr>
          <a:xfrm>
            <a:off x="3170123" y="4675502"/>
            <a:ext cx="52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82%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10"/>
          <p:cNvSpPr/>
          <p:nvPr/>
        </p:nvSpPr>
        <p:spPr>
          <a:xfrm>
            <a:off x="3172731" y="5125814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86%</a:t>
            </a:r>
            <a:endParaRPr b="0" i="0" sz="1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3" name="Google Shape;413;p10"/>
          <p:cNvPicPr preferRelativeResize="0"/>
          <p:nvPr/>
        </p:nvPicPr>
        <p:blipFill rotWithShape="1">
          <a:blip r:embed="rId4">
            <a:alphaModFix/>
          </a:blip>
          <a:srcRect b="0" l="2453" r="12661" t="0"/>
          <a:stretch/>
        </p:blipFill>
        <p:spPr>
          <a:xfrm>
            <a:off x="5715592" y="4559272"/>
            <a:ext cx="4675407" cy="13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0"/>
          <p:cNvSpPr/>
          <p:nvPr/>
        </p:nvSpPr>
        <p:spPr>
          <a:xfrm>
            <a:off x="2973199" y="1979938"/>
            <a:ext cx="66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정서 방향성 극성 분류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0"/>
          <p:cNvSpPr/>
          <p:nvPr/>
        </p:nvSpPr>
        <p:spPr>
          <a:xfrm>
            <a:off x="1908575" y="1880699"/>
            <a:ext cx="1031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06</a:t>
            </a:r>
            <a:endParaRPr b="0" i="0" sz="6000" u="none" cap="none" strike="noStrike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16" name="Google Shape;416;p10"/>
          <p:cNvGrpSpPr/>
          <p:nvPr/>
        </p:nvGrpSpPr>
        <p:grpSpPr>
          <a:xfrm>
            <a:off x="1671452" y="874625"/>
            <a:ext cx="8607864" cy="646200"/>
            <a:chOff x="1671452" y="874625"/>
            <a:chExt cx="8607864" cy="646200"/>
          </a:xfrm>
        </p:grpSpPr>
        <p:sp>
          <p:nvSpPr>
            <p:cNvPr id="417" name="Google Shape;417;p10"/>
            <p:cNvSpPr/>
            <p:nvPr/>
          </p:nvSpPr>
          <p:spPr>
            <a:xfrm>
              <a:off x="3655616" y="1086785"/>
              <a:ext cx="662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논문 구현 과정 및 발생한 문제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1671452" y="874625"/>
              <a:ext cx="2214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-KR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구현과정</a:t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9" name="Google Shape;41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9150" y="2607575"/>
            <a:ext cx="3121696" cy="9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0569" y="3500844"/>
            <a:ext cx="3038870" cy="9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426" name="Google Shape;4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1"/>
          <p:cNvSpPr/>
          <p:nvPr/>
        </p:nvSpPr>
        <p:spPr>
          <a:xfrm>
            <a:off x="1282700" y="-9526"/>
            <a:ext cx="9626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1671438" y="706288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9" name="Google Shape;429;p11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p11"/>
          <p:cNvSpPr/>
          <p:nvPr/>
        </p:nvSpPr>
        <p:spPr>
          <a:xfrm>
            <a:off x="7429284" y="2869230"/>
            <a:ext cx="389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89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1"/>
          <p:cNvSpPr/>
          <p:nvPr/>
        </p:nvSpPr>
        <p:spPr>
          <a:xfrm>
            <a:off x="2973199" y="1979938"/>
            <a:ext cx="66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rank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1908575" y="1880699"/>
            <a:ext cx="1031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07</a:t>
            </a:r>
            <a:endParaRPr b="0" i="0" sz="6000" u="none" cap="none" strike="noStrike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2032500" y="3184600"/>
            <a:ext cx="37074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페이지 순위 알고리즘 ( pRank )을 사용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이 그래프를  마이닝 함으로써 우리는 카메라 리뷰를 특성별로 종합적으로 평가할 수 있다.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9900" y="1868624"/>
            <a:ext cx="5169501" cy="497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11"/>
          <p:cNvGrpSpPr/>
          <p:nvPr/>
        </p:nvGrpSpPr>
        <p:grpSpPr>
          <a:xfrm>
            <a:off x="1671452" y="874625"/>
            <a:ext cx="8607864" cy="646200"/>
            <a:chOff x="1671452" y="874625"/>
            <a:chExt cx="8607864" cy="646200"/>
          </a:xfrm>
        </p:grpSpPr>
        <p:sp>
          <p:nvSpPr>
            <p:cNvPr id="436" name="Google Shape;436;p11"/>
            <p:cNvSpPr/>
            <p:nvPr/>
          </p:nvSpPr>
          <p:spPr>
            <a:xfrm>
              <a:off x="3655616" y="1086785"/>
              <a:ext cx="662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논문 구현 과정 및 발생한 문제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1671452" y="874625"/>
              <a:ext cx="2214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-KR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구현과정</a:t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443" name="Google Shape;4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2"/>
          <p:cNvSpPr/>
          <p:nvPr/>
        </p:nvSpPr>
        <p:spPr>
          <a:xfrm>
            <a:off x="1282700" y="-9526"/>
            <a:ext cx="9626700" cy="686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12"/>
          <p:cNvSpPr/>
          <p:nvPr/>
        </p:nvSpPr>
        <p:spPr>
          <a:xfrm>
            <a:off x="1671438" y="706288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12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7" name="Google Shape;447;p12"/>
          <p:cNvSpPr/>
          <p:nvPr/>
        </p:nvSpPr>
        <p:spPr>
          <a:xfrm>
            <a:off x="7429284" y="2869230"/>
            <a:ext cx="389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89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2"/>
          <p:cNvSpPr/>
          <p:nvPr/>
        </p:nvSpPr>
        <p:spPr>
          <a:xfrm>
            <a:off x="2973199" y="1979938"/>
            <a:ext cx="66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최종 데이터 셋 비교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2"/>
          <p:cNvSpPr/>
          <p:nvPr/>
        </p:nvSpPr>
        <p:spPr>
          <a:xfrm>
            <a:off x="1908575" y="1880699"/>
            <a:ext cx="1031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08</a:t>
            </a:r>
            <a:endParaRPr b="0" i="0" sz="6000" u="none" cap="none" strike="noStrike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50" name="Google Shape;450;p12"/>
          <p:cNvGrpSpPr/>
          <p:nvPr/>
        </p:nvGrpSpPr>
        <p:grpSpPr>
          <a:xfrm>
            <a:off x="1671452" y="874625"/>
            <a:ext cx="8607864" cy="646200"/>
            <a:chOff x="1671452" y="874625"/>
            <a:chExt cx="8607864" cy="646200"/>
          </a:xfrm>
        </p:grpSpPr>
        <p:sp>
          <p:nvSpPr>
            <p:cNvPr id="451" name="Google Shape;451;p12"/>
            <p:cNvSpPr/>
            <p:nvPr/>
          </p:nvSpPr>
          <p:spPr>
            <a:xfrm>
              <a:off x="3655616" y="1086785"/>
              <a:ext cx="662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논문 구현 과정 및 발생한 문제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1671452" y="874625"/>
              <a:ext cx="2214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-KR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구현과정</a:t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3" name="Google Shape;4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4677" y="4677799"/>
            <a:ext cx="2983051" cy="167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4913" y="2607575"/>
            <a:ext cx="5324475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2"/>
          <p:cNvSpPr/>
          <p:nvPr/>
        </p:nvSpPr>
        <p:spPr>
          <a:xfrm>
            <a:off x="2032500" y="2813975"/>
            <a:ext cx="37074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10만개의 랜덤값을 임시로 주어서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돌린 결과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461" name="Google Shape;4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3"/>
          <p:cNvSpPr/>
          <p:nvPr/>
        </p:nvSpPr>
        <p:spPr>
          <a:xfrm>
            <a:off x="1282700" y="-9526"/>
            <a:ext cx="9626600" cy="61612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13"/>
          <p:cNvSpPr/>
          <p:nvPr/>
        </p:nvSpPr>
        <p:spPr>
          <a:xfrm>
            <a:off x="1671438" y="706288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4" name="Google Shape;464;p13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5" name="Google Shape;465;p13"/>
          <p:cNvSpPr/>
          <p:nvPr/>
        </p:nvSpPr>
        <p:spPr>
          <a:xfrm>
            <a:off x="7429284" y="2869230"/>
            <a:ext cx="3898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89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3"/>
          <p:cNvSpPr/>
          <p:nvPr/>
        </p:nvSpPr>
        <p:spPr>
          <a:xfrm>
            <a:off x="2001575" y="2931625"/>
            <a:ext cx="3778500" cy="1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 순위 알고리즘 ( pRank )을 사용하여 이 그래프를  마이닝 함으로써 우리는 리뷰를 토대로 상품을 종합적으로 평가할 수 있습니다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알고리즘 의 최종 결과 는 잠재 고객 이 하나 이상의 제품 기능에 대한 고객의 중요성을 기반으로 최상의 제품 을 결정 하는 데 사용할 수 있는 순위 목록입니다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최종결과는 로딩중입니다.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3"/>
          <p:cNvSpPr/>
          <p:nvPr/>
        </p:nvSpPr>
        <p:spPr>
          <a:xfrm>
            <a:off x="2973199" y="1979938"/>
            <a:ext cx="66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종합 평가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3"/>
          <p:cNvSpPr/>
          <p:nvPr/>
        </p:nvSpPr>
        <p:spPr>
          <a:xfrm>
            <a:off x="1908575" y="1880699"/>
            <a:ext cx="1031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09</a:t>
            </a:r>
            <a:endParaRPr b="0" i="0" sz="6000" u="none" cap="none" strike="noStrike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69" name="Google Shape;469;p13"/>
          <p:cNvGrpSpPr/>
          <p:nvPr/>
        </p:nvGrpSpPr>
        <p:grpSpPr>
          <a:xfrm>
            <a:off x="1671452" y="874625"/>
            <a:ext cx="8607864" cy="646200"/>
            <a:chOff x="1671452" y="874625"/>
            <a:chExt cx="8607864" cy="646200"/>
          </a:xfrm>
        </p:grpSpPr>
        <p:sp>
          <p:nvSpPr>
            <p:cNvPr id="470" name="Google Shape;470;p13"/>
            <p:cNvSpPr/>
            <p:nvPr/>
          </p:nvSpPr>
          <p:spPr>
            <a:xfrm>
              <a:off x="3655616" y="1086785"/>
              <a:ext cx="662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논문 구현 과정 및 발생한 문제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1671452" y="874625"/>
              <a:ext cx="2214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-KR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구현과정</a:t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2" name="Google Shape;47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6088" y="2734500"/>
            <a:ext cx="4993325" cy="280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4"/>
          <p:cNvSpPr txBox="1"/>
          <p:nvPr/>
        </p:nvSpPr>
        <p:spPr>
          <a:xfrm>
            <a:off x="2506700" y="2467350"/>
            <a:ext cx="73215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고객 리뷰를 기반으로 제품의 순위를 매기는 우리의 연구가 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수천명의 고객의 의견과 경험을 요약하기 때문에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ko-KR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ko-KR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특정 제품 기능에 관심이 있는 고객에게 유용한 가치를 시사합니다.</a:t>
            </a:r>
            <a:endParaRPr b="1" i="1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photography of group of people walking on gray and white pedestrian lane" id="483" name="Google Shape;4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5"/>
          <p:cNvSpPr/>
          <p:nvPr/>
        </p:nvSpPr>
        <p:spPr>
          <a:xfrm rot="5400000">
            <a:off x="2667152" y="-2656094"/>
            <a:ext cx="6857700" cy="12192000"/>
          </a:xfrm>
          <a:prstGeom prst="rect">
            <a:avLst/>
          </a:prstGeom>
          <a:solidFill>
            <a:srgbClr val="262626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1177925" y="665725"/>
            <a:ext cx="27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참조 논문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15"/>
          <p:cNvSpPr/>
          <p:nvPr/>
        </p:nvSpPr>
        <p:spPr>
          <a:xfrm>
            <a:off x="10491454" y="711885"/>
            <a:ext cx="494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VOC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15"/>
          <p:cNvSpPr/>
          <p:nvPr/>
        </p:nvSpPr>
        <p:spPr>
          <a:xfrm>
            <a:off x="1282700" y="1016000"/>
            <a:ext cx="9626700" cy="584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15"/>
          <p:cNvSpPr/>
          <p:nvPr/>
        </p:nvSpPr>
        <p:spPr>
          <a:xfrm>
            <a:off x="1470025" y="1398400"/>
            <a:ext cx="3771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540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중요 참조 논문</a:t>
            </a:r>
            <a:endParaRPr b="0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15"/>
          <p:cNvCxnSpPr/>
          <p:nvPr/>
        </p:nvCxnSpPr>
        <p:spPr>
          <a:xfrm>
            <a:off x="1879600" y="1402080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0" name="Google Shape;490;p15"/>
          <p:cNvSpPr/>
          <p:nvPr/>
        </p:nvSpPr>
        <p:spPr>
          <a:xfrm>
            <a:off x="1122347" y="1502925"/>
            <a:ext cx="840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540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5"/>
          <p:cNvSpPr/>
          <p:nvPr/>
        </p:nvSpPr>
        <p:spPr>
          <a:xfrm>
            <a:off x="1895825" y="2221125"/>
            <a:ext cx="293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[20]</a:t>
            </a: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페이지 링크에 관한 논문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p15"/>
          <p:cNvCxnSpPr/>
          <p:nvPr/>
        </p:nvCxnSpPr>
        <p:spPr>
          <a:xfrm>
            <a:off x="2023771" y="2636612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93" name="Google Shape;49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1401" y="4210323"/>
            <a:ext cx="2178049" cy="26366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15"/>
          <p:cNvCxnSpPr/>
          <p:nvPr/>
        </p:nvCxnSpPr>
        <p:spPr>
          <a:xfrm>
            <a:off x="4754722" y="2537927"/>
            <a:ext cx="0" cy="3935444"/>
          </a:xfrm>
          <a:prstGeom prst="straightConnector1">
            <a:avLst/>
          </a:prstGeom>
          <a:noFill/>
          <a:ln cap="flat" cmpd="sng" w="9525">
            <a:solidFill>
              <a:srgbClr val="BFBFBF">
                <a:alpha val="4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5" name="Google Shape;495;p15"/>
          <p:cNvSpPr/>
          <p:nvPr/>
        </p:nvSpPr>
        <p:spPr>
          <a:xfrm>
            <a:off x="4826425" y="4772075"/>
            <a:ext cx="2575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[22]근거가 있는  리뷰인지 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분류하는 논문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15"/>
          <p:cNvCxnSpPr/>
          <p:nvPr/>
        </p:nvCxnSpPr>
        <p:spPr>
          <a:xfrm>
            <a:off x="4935975" y="5363267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7" name="Google Shape;497;p15"/>
          <p:cNvSpPr/>
          <p:nvPr/>
        </p:nvSpPr>
        <p:spPr>
          <a:xfrm>
            <a:off x="4805890" y="5484299"/>
            <a:ext cx="370919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리뷰가 근거가 있는 리뷰인지 따져 분류하기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리뷰의 comment에 따라, 그 리뷰가 주장하는 바가 Qualified claim 인지, bald Claim 인지 분류.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Qaulified Claim :  독자에게 정확하고 자세한 정보를 전달해줄 수 있는 의견,  해석의 여지가 적은 의견었다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5"/>
          <p:cNvSpPr/>
          <p:nvPr/>
        </p:nvSpPr>
        <p:spPr>
          <a:xfrm>
            <a:off x="1838805" y="4314561"/>
            <a:ext cx="27296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각각 페이지 페이지 랭크라는 중요도가 있고 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그 페이지에 링크에 개수로 나눠서 다른 웹페이지의 페이지 랭크 값을 구하는 논문입니다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5276575" y="3014750"/>
            <a:ext cx="3995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리뷰 내에서 비교적이고 주관적인 문장을 식별하기 위해 자연어 처리 방법과 동적 프로그래밍 기법을 사용한다.</a:t>
            </a:r>
            <a:b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문장 분류 기법을 사용하여 제품의 고유한 품질과 제품 간의 비교 관계를 반영하는 가중치 있고 지시된 그래프를 작성한다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15"/>
          <p:cNvCxnSpPr/>
          <p:nvPr/>
        </p:nvCxnSpPr>
        <p:spPr>
          <a:xfrm>
            <a:off x="7886020" y="2874986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1" name="Google Shape;501;p15"/>
          <p:cNvCxnSpPr/>
          <p:nvPr/>
        </p:nvCxnSpPr>
        <p:spPr>
          <a:xfrm rot="10800000">
            <a:off x="4846320" y="4539634"/>
            <a:ext cx="5219700" cy="0"/>
          </a:xfrm>
          <a:prstGeom prst="straightConnector1">
            <a:avLst/>
          </a:prstGeom>
          <a:noFill/>
          <a:ln cap="flat" cmpd="sng" w="9525">
            <a:solidFill>
              <a:srgbClr val="BFBFBF">
                <a:alpha val="4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2" name="Google Shape;502;p15"/>
          <p:cNvSpPr/>
          <p:nvPr/>
        </p:nvSpPr>
        <p:spPr>
          <a:xfrm>
            <a:off x="5241625" y="2172925"/>
            <a:ext cx="4030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[21]</a:t>
            </a: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리뷰의객관성/주관성 따지기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비교문 식별 과정에서 참조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7088" y="2932994"/>
            <a:ext cx="3099741" cy="1205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15"/>
          <p:cNvCxnSpPr/>
          <p:nvPr/>
        </p:nvCxnSpPr>
        <p:spPr>
          <a:xfrm>
            <a:off x="5395900" y="2772317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5" name="Google Shape;505;p15"/>
          <p:cNvSpPr/>
          <p:nvPr/>
        </p:nvSpPr>
        <p:spPr>
          <a:xfrm>
            <a:off x="7765225" y="2737050"/>
            <a:ext cx="610800" cy="2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photography of group of people walking on gray and white pedestrian lane" id="511" name="Google Shape;5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84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6"/>
          <p:cNvSpPr/>
          <p:nvPr/>
        </p:nvSpPr>
        <p:spPr>
          <a:xfrm>
            <a:off x="0" y="3428840"/>
            <a:ext cx="12192000" cy="3429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16"/>
          <p:cNvSpPr/>
          <p:nvPr/>
        </p:nvSpPr>
        <p:spPr>
          <a:xfrm rot="5400000">
            <a:off x="4381580" y="-4381580"/>
            <a:ext cx="3428840" cy="12192000"/>
          </a:xfrm>
          <a:prstGeom prst="rect">
            <a:avLst/>
          </a:prstGeom>
          <a:solidFill>
            <a:srgbClr val="262626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16"/>
          <p:cNvSpPr/>
          <p:nvPr/>
        </p:nvSpPr>
        <p:spPr>
          <a:xfrm>
            <a:off x="1177925" y="5847325"/>
            <a:ext cx="160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참조 논문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16"/>
          <p:cNvSpPr/>
          <p:nvPr/>
        </p:nvSpPr>
        <p:spPr>
          <a:xfrm>
            <a:off x="9907325" y="5893475"/>
            <a:ext cx="1078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SECOND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16"/>
          <p:cNvSpPr/>
          <p:nvPr/>
        </p:nvSpPr>
        <p:spPr>
          <a:xfrm>
            <a:off x="1291578" y="0"/>
            <a:ext cx="9626600" cy="5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16"/>
          <p:cNvSpPr/>
          <p:nvPr/>
        </p:nvSpPr>
        <p:spPr>
          <a:xfrm>
            <a:off x="1470025" y="274450"/>
            <a:ext cx="6313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540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참조논문 외 다른 논문들</a:t>
            </a:r>
            <a:endParaRPr b="0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" name="Google Shape;518;p16"/>
          <p:cNvCxnSpPr/>
          <p:nvPr/>
        </p:nvCxnSpPr>
        <p:spPr>
          <a:xfrm>
            <a:off x="1879600" y="278130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9" name="Google Shape;519;p16"/>
          <p:cNvSpPr/>
          <p:nvPr/>
        </p:nvSpPr>
        <p:spPr>
          <a:xfrm>
            <a:off x="1122335" y="378975"/>
            <a:ext cx="15282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540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6"/>
          <p:cNvSpPr/>
          <p:nvPr/>
        </p:nvSpPr>
        <p:spPr>
          <a:xfrm>
            <a:off x="1879600" y="4292082"/>
            <a:ext cx="6116637" cy="61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Pos tagging을 하면서 GUI를 통해 확인할 수 있음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나눠진 문장/ 태그 된 문장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600" y="1829635"/>
            <a:ext cx="3827517" cy="234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3412" y="1839891"/>
            <a:ext cx="3827518" cy="2340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16"/>
          <p:cNvCxnSpPr/>
          <p:nvPr/>
        </p:nvCxnSpPr>
        <p:spPr>
          <a:xfrm>
            <a:off x="1995778" y="4292082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16"/>
          <p:cNvSpPr/>
          <p:nvPr/>
        </p:nvSpPr>
        <p:spPr>
          <a:xfrm>
            <a:off x="6398889" y="4239354"/>
            <a:ext cx="3580683" cy="342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문장에서 Feature 추출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16"/>
          <p:cNvCxnSpPr/>
          <p:nvPr/>
        </p:nvCxnSpPr>
        <p:spPr>
          <a:xfrm>
            <a:off x="6515067" y="4239354"/>
            <a:ext cx="21590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6" name="Google Shape;526;p16"/>
          <p:cNvSpPr/>
          <p:nvPr/>
        </p:nvSpPr>
        <p:spPr>
          <a:xfrm>
            <a:off x="1770063" y="863003"/>
            <a:ext cx="7032625" cy="61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Mining Features and Ranking Products From Online Customer Review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T.Saranya Assistant Professor Department of Computer Science and EngineeringRanipettai Engineering College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photography of group of people walking on gray and white pedestrian lane" id="531" name="Google Shape;5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17"/>
          <p:cNvSpPr/>
          <p:nvPr/>
        </p:nvSpPr>
        <p:spPr>
          <a:xfrm rot="5400000">
            <a:off x="2667000" y="-2709653"/>
            <a:ext cx="6858000" cy="12192000"/>
          </a:xfrm>
          <a:prstGeom prst="rect">
            <a:avLst/>
          </a:prstGeom>
          <a:solidFill>
            <a:srgbClr val="262626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17"/>
          <p:cNvSpPr/>
          <p:nvPr/>
        </p:nvSpPr>
        <p:spPr>
          <a:xfrm>
            <a:off x="1239656" y="922200"/>
            <a:ext cx="2777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논문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7"/>
          <p:cNvSpPr/>
          <p:nvPr/>
        </p:nvSpPr>
        <p:spPr>
          <a:xfrm>
            <a:off x="1231902" y="3465777"/>
            <a:ext cx="10426698" cy="706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[11] J. Reynar and A. Ratnaparkhi, A Maximum Entropy Approach to Identifying Sentence Boundaries., In Proceedings of the Fifth Conference on Applied Natural Language Processing , March 31-April 3, 1997. Washington,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7"/>
          <p:cNvSpPr/>
          <p:nvPr/>
        </p:nvSpPr>
        <p:spPr>
          <a:xfrm>
            <a:off x="1239638" y="1801628"/>
            <a:ext cx="23647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논문 구현에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7"/>
          <p:cNvSpPr/>
          <p:nvPr/>
        </p:nvSpPr>
        <p:spPr>
          <a:xfrm>
            <a:off x="1231900" y="2681075"/>
            <a:ext cx="593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참조한 그 외 자료 입니다.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7"/>
          <p:cNvSpPr/>
          <p:nvPr/>
        </p:nvSpPr>
        <p:spPr>
          <a:xfrm>
            <a:off x="1231901" y="4255094"/>
            <a:ext cx="10426698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[20]</a:t>
            </a: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[</a:t>
            </a: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20] L. Page, S. Brin, R. Motwani, and T. Winograd, The PageRank citation ranking: Bringing order to the Web, Stanford University, 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7"/>
          <p:cNvSpPr/>
          <p:nvPr/>
        </p:nvSpPr>
        <p:spPr>
          <a:xfrm>
            <a:off x="1239638" y="4972740"/>
            <a:ext cx="104266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[22]  S. Arora, M. Joshi, and C. P. Rose, Identifying Types of Claims in Online Customer Reviews, NAACL HLT., 6 (2009), pp. 37-40.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rotWithShape="0" algn="ctr" dir="5400000" dist="50800">
              <a:srgbClr val="000000">
                <a:alpha val="42352"/>
              </a:srgbClr>
            </a:outerShdw>
          </a:effectLst>
        </p:spPr>
      </p:pic>
      <p:grpSp>
        <p:nvGrpSpPr>
          <p:cNvPr id="544" name="Google Shape;544;p18"/>
          <p:cNvGrpSpPr/>
          <p:nvPr/>
        </p:nvGrpSpPr>
        <p:grpSpPr>
          <a:xfrm>
            <a:off x="4845273" y="3105825"/>
            <a:ext cx="6973282" cy="1200338"/>
            <a:chOff x="4845273" y="3105825"/>
            <a:chExt cx="6973282" cy="1200338"/>
          </a:xfrm>
        </p:grpSpPr>
        <p:sp>
          <p:nvSpPr>
            <p:cNvPr id="545" name="Google Shape;545;p18"/>
            <p:cNvSpPr/>
            <p:nvPr/>
          </p:nvSpPr>
          <p:spPr>
            <a:xfrm>
              <a:off x="4845273" y="3105825"/>
              <a:ext cx="28923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ko-KR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5722555" y="3936831"/>
              <a:ext cx="6096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ver iMac and Magic Keyboard on ta ble near white printer paper"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>
            <a:off x="0" y="-6858000"/>
            <a:ext cx="12192000" cy="137160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0" y="3927913"/>
            <a:ext cx="12192000" cy="2930087"/>
          </a:xfrm>
          <a:custGeom>
            <a:rect b="b" l="l" r="r" t="t"/>
            <a:pathLst>
              <a:path extrusionOk="0" h="3933824" w="12192000">
                <a:moveTo>
                  <a:pt x="0" y="0"/>
                </a:moveTo>
                <a:lnTo>
                  <a:pt x="12192000" y="1889448"/>
                </a:lnTo>
                <a:lnTo>
                  <a:pt x="12192000" y="3933824"/>
                </a:lnTo>
                <a:lnTo>
                  <a:pt x="0" y="3933824"/>
                </a:lnTo>
                <a:lnTo>
                  <a:pt x="0" y="18894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7222750" y="1016000"/>
            <a:ext cx="410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Flambe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5586250" y="1724000"/>
            <a:ext cx="57438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저희는 중요하지 않은 과정은 없다고 생각합니다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방식으로 우리들의 관점에서 논문을 바라보기 위해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VOC(voice of the costomer) 논문을 리뷰합니다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소비자의 리뷰 분석만으로 하는 ‘전통적 리뷰방식’을 벗어나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이제 반드시 해야 하는 VOC 시대가 찾아왔다고 생각합니다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고객의 목소리를 의미하는 VOC는 리뷰 대한 고정관념을 깨며 Redesign하여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FLAMBE는 논문 구현 및 비즈니스적 가치를 창출하고자 합니다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발표자: 고재형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2"/>
          <p:cNvGrpSpPr/>
          <p:nvPr/>
        </p:nvGrpSpPr>
        <p:grpSpPr>
          <a:xfrm>
            <a:off x="1362827" y="1352548"/>
            <a:ext cx="4557723" cy="5143502"/>
            <a:chOff x="1362827" y="990598"/>
            <a:chExt cx="5030375" cy="5676902"/>
          </a:xfrm>
        </p:grpSpPr>
        <p:grpSp>
          <p:nvGrpSpPr>
            <p:cNvPr id="107" name="Google Shape;107;p2"/>
            <p:cNvGrpSpPr/>
            <p:nvPr/>
          </p:nvGrpSpPr>
          <p:grpSpPr>
            <a:xfrm>
              <a:off x="1362827" y="2144644"/>
              <a:ext cx="2666092" cy="4522856"/>
              <a:chOff x="9925516" y="4205147"/>
              <a:chExt cx="1217201" cy="2064905"/>
            </a:xfrm>
          </p:grpSpPr>
          <p:sp>
            <p:nvSpPr>
              <p:cNvPr id="108" name="Google Shape;108;p2"/>
              <p:cNvSpPr/>
              <p:nvPr/>
            </p:nvSpPr>
            <p:spPr>
              <a:xfrm flipH="1">
                <a:off x="9925516" y="4205147"/>
                <a:ext cx="1217201" cy="2064905"/>
              </a:xfrm>
              <a:prstGeom prst="roundRect">
                <a:avLst>
                  <a:gd fmla="val 16667" name="adj"/>
                </a:avLst>
              </a:prstGeom>
              <a:solidFill>
                <a:srgbClr val="191919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09" name="Google Shape;109;p2"/>
              <p:cNvGrpSpPr/>
              <p:nvPr/>
            </p:nvGrpSpPr>
            <p:grpSpPr>
              <a:xfrm>
                <a:off x="10078652" y="4437781"/>
                <a:ext cx="817346" cy="1469445"/>
                <a:chOff x="9266420" y="4437781"/>
                <a:chExt cx="817346" cy="1469445"/>
              </a:xfrm>
            </p:grpSpPr>
            <p:pic>
              <p:nvPicPr>
                <p:cNvPr id="110" name="Google Shape;110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266420" y="4437781"/>
                  <a:ext cx="817346" cy="373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1" name="Google Shape;111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9266420" y="5410699"/>
                  <a:ext cx="817346" cy="4965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2" name="Google Shape;112;p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9266420" y="4792292"/>
                  <a:ext cx="817346" cy="6363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13" name="Google Shape;113;p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038367" y="4225892"/>
                <a:ext cx="897913" cy="18753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4" name="Google Shape;114;p2"/>
            <p:cNvGrpSpPr/>
            <p:nvPr/>
          </p:nvGrpSpPr>
          <p:grpSpPr>
            <a:xfrm>
              <a:off x="3727110" y="990598"/>
              <a:ext cx="2666092" cy="4522856"/>
              <a:chOff x="9925516" y="4205147"/>
              <a:chExt cx="1217201" cy="2064905"/>
            </a:xfrm>
          </p:grpSpPr>
          <p:sp>
            <p:nvSpPr>
              <p:cNvPr id="115" name="Google Shape;115;p2"/>
              <p:cNvSpPr/>
              <p:nvPr/>
            </p:nvSpPr>
            <p:spPr>
              <a:xfrm flipH="1">
                <a:off x="9925516" y="4205147"/>
                <a:ext cx="1217201" cy="2064905"/>
              </a:xfrm>
              <a:prstGeom prst="roundRect">
                <a:avLst>
                  <a:gd fmla="val 16667" name="adj"/>
                </a:avLst>
              </a:prstGeom>
              <a:solidFill>
                <a:srgbClr val="191919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16" name="Google Shape;116;p2"/>
              <p:cNvGrpSpPr/>
              <p:nvPr/>
            </p:nvGrpSpPr>
            <p:grpSpPr>
              <a:xfrm>
                <a:off x="10078652" y="4437781"/>
                <a:ext cx="817346" cy="1469445"/>
                <a:chOff x="9266420" y="4437781"/>
                <a:chExt cx="817346" cy="1469445"/>
              </a:xfrm>
            </p:grpSpPr>
            <p:pic>
              <p:nvPicPr>
                <p:cNvPr id="117" name="Google Shape;117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266420" y="4437781"/>
                  <a:ext cx="817346" cy="373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8" name="Google Shape;118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9266420" y="5410699"/>
                  <a:ext cx="817346" cy="4965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9" name="Google Shape;119;p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9266420" y="4792292"/>
                  <a:ext cx="817346" cy="6363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20" name="Google Shape;120;p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038367" y="4225892"/>
                <a:ext cx="897913" cy="18753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1" name="Google Shape;121;p2"/>
          <p:cNvSpPr/>
          <p:nvPr/>
        </p:nvSpPr>
        <p:spPr>
          <a:xfrm>
            <a:off x="3792539" y="1838386"/>
            <a:ext cx="1658110" cy="2832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8">
            <a:alphaModFix/>
          </a:blip>
          <a:srcRect b="0" l="3148" r="2839" t="0"/>
          <a:stretch/>
        </p:blipFill>
        <p:spPr>
          <a:xfrm>
            <a:off x="1666732" y="2895387"/>
            <a:ext cx="1622058" cy="282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92538" y="1850772"/>
            <a:ext cx="1646671" cy="2832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2"/>
          <p:cNvGrpSpPr/>
          <p:nvPr/>
        </p:nvGrpSpPr>
        <p:grpSpPr>
          <a:xfrm>
            <a:off x="6773027" y="4221772"/>
            <a:ext cx="4557722" cy="5143502"/>
            <a:chOff x="6773027" y="4221772"/>
            <a:chExt cx="4557722" cy="5143502"/>
          </a:xfrm>
        </p:grpSpPr>
        <p:grpSp>
          <p:nvGrpSpPr>
            <p:cNvPr id="125" name="Google Shape;125;p2"/>
            <p:cNvGrpSpPr/>
            <p:nvPr/>
          </p:nvGrpSpPr>
          <p:grpSpPr>
            <a:xfrm>
              <a:off x="6773027" y="4221772"/>
              <a:ext cx="4557722" cy="5143502"/>
              <a:chOff x="1362827" y="990598"/>
              <a:chExt cx="5030375" cy="5676902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1362827" y="2144644"/>
                <a:ext cx="2666092" cy="4522856"/>
                <a:chOff x="9925514" y="4205147"/>
                <a:chExt cx="1217201" cy="2064905"/>
              </a:xfrm>
            </p:grpSpPr>
            <p:sp>
              <p:nvSpPr>
                <p:cNvPr id="127" name="Google Shape;127;p2"/>
                <p:cNvSpPr/>
                <p:nvPr/>
              </p:nvSpPr>
              <p:spPr>
                <a:xfrm flipH="1">
                  <a:off x="9925514" y="4205147"/>
                  <a:ext cx="1217201" cy="2064905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191919">
                    <a:alpha val="29411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28" name="Google Shape;128;p2"/>
                <p:cNvGrpSpPr/>
                <p:nvPr/>
              </p:nvGrpSpPr>
              <p:grpSpPr>
                <a:xfrm>
                  <a:off x="10078650" y="4437781"/>
                  <a:ext cx="817346" cy="1469445"/>
                  <a:chOff x="9266420" y="4437781"/>
                  <a:chExt cx="817346" cy="1469445"/>
                </a:xfrm>
              </p:grpSpPr>
              <p:pic>
                <p:nvPicPr>
                  <p:cNvPr id="129" name="Google Shape;129;p2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9266420" y="4437781"/>
                    <a:ext cx="817346" cy="3735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0" name="Google Shape;130;p2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9266420" y="5410699"/>
                    <a:ext cx="817346" cy="4965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1" name="Google Shape;131;p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9266420" y="4792292"/>
                    <a:ext cx="817346" cy="6363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32" name="Google Shape;132;p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0038367" y="4225891"/>
                  <a:ext cx="897913" cy="18753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3" name="Google Shape;133;p2"/>
              <p:cNvGrpSpPr/>
              <p:nvPr/>
            </p:nvGrpSpPr>
            <p:grpSpPr>
              <a:xfrm>
                <a:off x="3727110" y="990598"/>
                <a:ext cx="2666092" cy="4522856"/>
                <a:chOff x="9925514" y="4205147"/>
                <a:chExt cx="1217201" cy="2064905"/>
              </a:xfrm>
            </p:grpSpPr>
            <p:sp>
              <p:nvSpPr>
                <p:cNvPr id="134" name="Google Shape;134;p2"/>
                <p:cNvSpPr/>
                <p:nvPr/>
              </p:nvSpPr>
              <p:spPr>
                <a:xfrm flipH="1">
                  <a:off x="9925514" y="4205147"/>
                  <a:ext cx="1217201" cy="2064905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191919">
                    <a:alpha val="29411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35" name="Google Shape;135;p2"/>
                <p:cNvGrpSpPr/>
                <p:nvPr/>
              </p:nvGrpSpPr>
              <p:grpSpPr>
                <a:xfrm>
                  <a:off x="10078650" y="4437781"/>
                  <a:ext cx="817346" cy="1469445"/>
                  <a:chOff x="9266420" y="4437781"/>
                  <a:chExt cx="817346" cy="1469445"/>
                </a:xfrm>
              </p:grpSpPr>
              <p:pic>
                <p:nvPicPr>
                  <p:cNvPr id="136" name="Google Shape;136;p2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9266420" y="4437781"/>
                    <a:ext cx="817346" cy="3735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7" name="Google Shape;137;p2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9266420" y="5410699"/>
                    <a:ext cx="817346" cy="4965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8" name="Google Shape;138;p2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9266420" y="4792292"/>
                    <a:ext cx="817346" cy="6363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39" name="Google Shape;139;p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0038367" y="4225892"/>
                  <a:ext cx="897913" cy="18753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descr="flat lay photography of coffee latte, ground coffee, and coffee beans" id="140" name="Google Shape;140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219068" y="4706478"/>
              <a:ext cx="1626732" cy="2830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rl wearing grey long-sleeved shirt using MacBook Pro on brown wooden table" id="141" name="Google Shape;141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076932" y="5753100"/>
              <a:ext cx="1622058" cy="28510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2"/>
          <p:cNvPicPr preferRelativeResize="0"/>
          <p:nvPr/>
        </p:nvPicPr>
        <p:blipFill rotWithShape="1">
          <a:blip r:embed="rId12">
            <a:alphaModFix/>
          </a:blip>
          <a:srcRect b="18748" l="33327" r="34720" t="24580"/>
          <a:stretch/>
        </p:blipFill>
        <p:spPr>
          <a:xfrm>
            <a:off x="187724" y="3927925"/>
            <a:ext cx="1155300" cy="1209600"/>
          </a:xfrm>
          <a:prstGeom prst="ellipse">
            <a:avLst/>
          </a:prstGeom>
          <a:noFill/>
          <a:ln>
            <a:noFill/>
          </a:ln>
        </p:spPr>
      </p:pic>
      <p:sp>
        <p:nvSpPr>
          <p:cNvPr descr="ê¹ë¯¼ì (user62243131)" id="143" name="Google Shape;143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" name="Google Shape;144;p2"/>
          <p:cNvPicPr preferRelativeResize="0"/>
          <p:nvPr/>
        </p:nvPicPr>
        <p:blipFill rotWithShape="1">
          <a:blip r:embed="rId13">
            <a:alphaModFix/>
          </a:blip>
          <a:srcRect b="6991" l="-596" r="4636" t="0"/>
          <a:stretch/>
        </p:blipFill>
        <p:spPr>
          <a:xfrm>
            <a:off x="3778414" y="1838386"/>
            <a:ext cx="1679926" cy="284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"/>
          <p:cNvPicPr preferRelativeResize="0"/>
          <p:nvPr/>
        </p:nvPicPr>
        <p:blipFill rotWithShape="1">
          <a:blip r:embed="rId14">
            <a:alphaModFix/>
          </a:blip>
          <a:srcRect b="10479" l="1" r="22359" t="0"/>
          <a:stretch/>
        </p:blipFill>
        <p:spPr>
          <a:xfrm>
            <a:off x="1660166" y="2877184"/>
            <a:ext cx="1628624" cy="274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"/>
          <p:cNvPicPr preferRelativeResize="0"/>
          <p:nvPr/>
        </p:nvPicPr>
        <p:blipFill rotWithShape="1">
          <a:blip r:embed="rId15">
            <a:alphaModFix/>
          </a:blip>
          <a:srcRect b="19990" l="-21" r="30235" t="0"/>
          <a:stretch/>
        </p:blipFill>
        <p:spPr>
          <a:xfrm>
            <a:off x="7072259" y="5744283"/>
            <a:ext cx="1622058" cy="285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"/>
          <p:cNvPicPr preferRelativeResize="0"/>
          <p:nvPr/>
        </p:nvPicPr>
        <p:blipFill rotWithShape="1">
          <a:blip r:embed="rId16">
            <a:alphaModFix/>
          </a:blip>
          <a:srcRect b="0" l="0" r="4629" t="940"/>
          <a:stretch/>
        </p:blipFill>
        <p:spPr>
          <a:xfrm>
            <a:off x="9212442" y="4694915"/>
            <a:ext cx="1633358" cy="290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/>
          <p:nvPr/>
        </p:nvSpPr>
        <p:spPr>
          <a:xfrm>
            <a:off x="0" y="4810124"/>
            <a:ext cx="12192000" cy="204787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1236100" y="5317125"/>
            <a:ext cx="961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유용한 정보를 효율적으로 추출하기 위해 리뷰를 마이닝 하는 것은 중요 하고 도전적인 문제입니다.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현재까지 리뷰에서의 문장 감정 분석과 리뷰 전체 에 대한 정서적 분석에 상당한 연구가 있었지만 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제품의 순위 지정 에 대한 연구는 거의 없습니다.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"/>
          <p:cNvSpPr/>
          <p:nvPr/>
        </p:nvSpPr>
        <p:spPr>
          <a:xfrm rot="-2700000">
            <a:off x="6035679" y="6218619"/>
            <a:ext cx="120644" cy="120644"/>
          </a:xfrm>
          <a:prstGeom prst="corner">
            <a:avLst>
              <a:gd fmla="val 19844" name="adj1"/>
              <a:gd fmla="val 19844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1587873" y="1628875"/>
            <a:ext cx="120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583903" y="2284050"/>
            <a:ext cx="16221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논문 소개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구현 방향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구현 이슈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참조 논문  요약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9D806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D80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3"/>
          <p:cNvGrpSpPr/>
          <p:nvPr/>
        </p:nvGrpSpPr>
        <p:grpSpPr>
          <a:xfrm>
            <a:off x="6773027" y="-2657546"/>
            <a:ext cx="4557722" cy="5143502"/>
            <a:chOff x="1362827" y="990598"/>
            <a:chExt cx="5030375" cy="5676902"/>
          </a:xfrm>
        </p:grpSpPr>
        <p:grpSp>
          <p:nvGrpSpPr>
            <p:cNvPr id="158" name="Google Shape;158;p3"/>
            <p:cNvGrpSpPr/>
            <p:nvPr/>
          </p:nvGrpSpPr>
          <p:grpSpPr>
            <a:xfrm>
              <a:off x="1362827" y="2144644"/>
              <a:ext cx="2666092" cy="4522856"/>
              <a:chOff x="9925514" y="4205147"/>
              <a:chExt cx="1217201" cy="2064905"/>
            </a:xfrm>
          </p:grpSpPr>
          <p:sp>
            <p:nvSpPr>
              <p:cNvPr id="159" name="Google Shape;159;p3"/>
              <p:cNvSpPr/>
              <p:nvPr/>
            </p:nvSpPr>
            <p:spPr>
              <a:xfrm flipH="1">
                <a:off x="9925514" y="4205147"/>
                <a:ext cx="1217201" cy="2064905"/>
              </a:xfrm>
              <a:prstGeom prst="roundRect">
                <a:avLst>
                  <a:gd fmla="val 16667" name="adj"/>
                </a:avLst>
              </a:prstGeom>
              <a:solidFill>
                <a:srgbClr val="191919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60" name="Google Shape;160;p3"/>
              <p:cNvGrpSpPr/>
              <p:nvPr/>
            </p:nvGrpSpPr>
            <p:grpSpPr>
              <a:xfrm>
                <a:off x="10078650" y="4437781"/>
                <a:ext cx="817346" cy="1469445"/>
                <a:chOff x="9266420" y="4437781"/>
                <a:chExt cx="817346" cy="1469445"/>
              </a:xfrm>
            </p:grpSpPr>
            <p:pic>
              <p:nvPicPr>
                <p:cNvPr id="161" name="Google Shape;161;p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9266420" y="4437781"/>
                  <a:ext cx="817346" cy="373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2" name="Google Shape;162;p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266420" y="5410699"/>
                  <a:ext cx="817346" cy="4965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3" name="Google Shape;163;p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9266420" y="4792292"/>
                  <a:ext cx="817346" cy="6363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64" name="Google Shape;164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038367" y="4225892"/>
                <a:ext cx="897913" cy="18753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3"/>
            <p:cNvGrpSpPr/>
            <p:nvPr/>
          </p:nvGrpSpPr>
          <p:grpSpPr>
            <a:xfrm>
              <a:off x="3727110" y="990598"/>
              <a:ext cx="2666092" cy="4522856"/>
              <a:chOff x="9925514" y="4205147"/>
              <a:chExt cx="1217201" cy="2064905"/>
            </a:xfrm>
          </p:grpSpPr>
          <p:sp>
            <p:nvSpPr>
              <p:cNvPr id="166" name="Google Shape;166;p3"/>
              <p:cNvSpPr/>
              <p:nvPr/>
            </p:nvSpPr>
            <p:spPr>
              <a:xfrm flipH="1">
                <a:off x="9925514" y="4205147"/>
                <a:ext cx="1217201" cy="2064905"/>
              </a:xfrm>
              <a:prstGeom prst="roundRect">
                <a:avLst>
                  <a:gd fmla="val 16667" name="adj"/>
                </a:avLst>
              </a:prstGeom>
              <a:solidFill>
                <a:srgbClr val="191919">
                  <a:alpha val="29411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67" name="Google Shape;167;p3"/>
              <p:cNvGrpSpPr/>
              <p:nvPr/>
            </p:nvGrpSpPr>
            <p:grpSpPr>
              <a:xfrm>
                <a:off x="10078650" y="4437781"/>
                <a:ext cx="817346" cy="1469445"/>
                <a:chOff x="9266420" y="4437781"/>
                <a:chExt cx="817346" cy="1469445"/>
              </a:xfrm>
            </p:grpSpPr>
            <p:pic>
              <p:nvPicPr>
                <p:cNvPr id="168" name="Google Shape;168;p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9266420" y="4437781"/>
                  <a:ext cx="817346" cy="373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9" name="Google Shape;169;p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266420" y="5410699"/>
                  <a:ext cx="817346" cy="4965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0" name="Google Shape;170;p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9266420" y="4792292"/>
                  <a:ext cx="817346" cy="6363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1" name="Google Shape;171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038367" y="4225892"/>
                <a:ext cx="897913" cy="18753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flat lay photography of coffee latte, ground coffee, and coffee beans" id="172" name="Google Shape;17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19068" y="-2172840"/>
            <a:ext cx="1626732" cy="2830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rl wearing grey long-sleeved shirt using MacBook Pro on brown wooden table" id="173" name="Google Shape;17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76932" y="-1126218"/>
            <a:ext cx="1622058" cy="285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"/>
          <p:cNvPicPr preferRelativeResize="0"/>
          <p:nvPr/>
        </p:nvPicPr>
        <p:blipFill rotWithShape="1">
          <a:blip r:embed="rId9">
            <a:alphaModFix/>
          </a:blip>
          <a:srcRect b="19990" l="-21" r="30235" t="0"/>
          <a:stretch/>
        </p:blipFill>
        <p:spPr>
          <a:xfrm>
            <a:off x="7076932" y="-1126218"/>
            <a:ext cx="1622058" cy="285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"/>
          <p:cNvPicPr preferRelativeResize="0"/>
          <p:nvPr/>
        </p:nvPicPr>
        <p:blipFill rotWithShape="1">
          <a:blip r:embed="rId10">
            <a:alphaModFix/>
          </a:blip>
          <a:srcRect b="60712" l="34528" r="44117" t="16115"/>
          <a:stretch/>
        </p:blipFill>
        <p:spPr>
          <a:xfrm>
            <a:off x="5951835" y="2900549"/>
            <a:ext cx="1034474" cy="1057090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529"/>
              </a:srgbClr>
            </a:outerShdw>
          </a:effectLst>
        </p:spPr>
      </p:pic>
      <p:pic>
        <p:nvPicPr>
          <p:cNvPr id="176" name="Google Shape;176;p3"/>
          <p:cNvPicPr preferRelativeResize="0"/>
          <p:nvPr/>
        </p:nvPicPr>
        <p:blipFill rotWithShape="1">
          <a:blip r:embed="rId11">
            <a:alphaModFix/>
          </a:blip>
          <a:srcRect b="26167" l="-596" r="4636" t="16056"/>
          <a:stretch/>
        </p:blipFill>
        <p:spPr>
          <a:xfrm>
            <a:off x="7560915" y="2900549"/>
            <a:ext cx="1034474" cy="1057090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529"/>
              </a:srgbClr>
            </a:outerShdw>
          </a:effectLst>
        </p:spPr>
      </p:pic>
      <p:pic>
        <p:nvPicPr>
          <p:cNvPr id="177" name="Google Shape;177;p3"/>
          <p:cNvPicPr preferRelativeResize="0"/>
          <p:nvPr/>
        </p:nvPicPr>
        <p:blipFill rotWithShape="1">
          <a:blip r:embed="rId12">
            <a:alphaModFix/>
          </a:blip>
          <a:srcRect b="9510" l="6758" r="7726" t="3632"/>
          <a:stretch/>
        </p:blipFill>
        <p:spPr>
          <a:xfrm>
            <a:off x="4342755" y="2936839"/>
            <a:ext cx="1034474" cy="984510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529"/>
              </a:srgbClr>
            </a:outerShdw>
          </a:effectLst>
        </p:spPr>
      </p:pic>
      <p:sp>
        <p:nvSpPr>
          <p:cNvPr id="178" name="Google Shape;178;p3"/>
          <p:cNvSpPr txBox="1"/>
          <p:nvPr/>
        </p:nvSpPr>
        <p:spPr>
          <a:xfrm>
            <a:off x="2058725" y="3911050"/>
            <a:ext cx="1032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류중경              차지윤          김민수             정서경</a:t>
            </a: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발표자 고재형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3"/>
          <p:cNvPicPr preferRelativeResize="0"/>
          <p:nvPr/>
        </p:nvPicPr>
        <p:blipFill rotWithShape="1">
          <a:blip r:embed="rId13">
            <a:alphaModFix/>
          </a:blip>
          <a:srcRect b="27686" l="0" r="0" t="16117"/>
          <a:stretch/>
        </p:blipFill>
        <p:spPr>
          <a:xfrm>
            <a:off x="10841126" y="2911746"/>
            <a:ext cx="1035666" cy="1034696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529"/>
              </a:srgbClr>
            </a:outerShdw>
          </a:effectLst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14">
            <a:alphaModFix/>
          </a:blip>
          <a:srcRect b="29227" l="0" r="0" t="0"/>
          <a:stretch/>
        </p:blipFill>
        <p:spPr>
          <a:xfrm>
            <a:off x="9169995" y="2911746"/>
            <a:ext cx="1096526" cy="1034696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529"/>
              </a:srgbClr>
            </a:outerShdw>
          </a:effectLst>
        </p:spPr>
      </p:pic>
      <p:pic>
        <p:nvPicPr>
          <p:cNvPr id="181" name="Google Shape;181;p3"/>
          <p:cNvPicPr preferRelativeResize="0"/>
          <p:nvPr/>
        </p:nvPicPr>
        <p:blipFill rotWithShape="1">
          <a:blip r:embed="rId15">
            <a:alphaModFix/>
          </a:blip>
          <a:srcRect b="0" l="0" r="4629" t="940"/>
          <a:stretch/>
        </p:blipFill>
        <p:spPr>
          <a:xfrm>
            <a:off x="9214394" y="-2172840"/>
            <a:ext cx="1633358" cy="290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1282700" y="1016000"/>
            <a:ext cx="9626600" cy="58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1177925" y="665725"/>
            <a:ext cx="633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Mining Online Customer Reviews  or Product Feature-based Ranking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10308713" y="711885"/>
            <a:ext cx="67678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Flambe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0" name="Google Shape;190;p4"/>
          <p:cNvGrpSpPr/>
          <p:nvPr/>
        </p:nvGrpSpPr>
        <p:grpSpPr>
          <a:xfrm>
            <a:off x="1671438" y="1453634"/>
            <a:ext cx="1738237" cy="922491"/>
            <a:chOff x="5805288" y="3368159"/>
            <a:chExt cx="1738237" cy="922491"/>
          </a:xfrm>
        </p:grpSpPr>
        <p:sp>
          <p:nvSpPr>
            <p:cNvPr id="191" name="Google Shape;191;p4"/>
            <p:cNvSpPr/>
            <p:nvPr/>
          </p:nvSpPr>
          <p:spPr>
            <a:xfrm>
              <a:off x="5805288" y="3368159"/>
              <a:ext cx="113685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-KR" sz="36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리뷰</a:t>
              </a:r>
              <a:r>
                <a:rPr b="0" i="0" lang="ko-KR" sz="36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b="0" i="0" sz="3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20925" y="3898250"/>
              <a:ext cx="17226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50"/>
                <a:buFont typeface="Arial"/>
                <a:buNone/>
              </a:pPr>
              <a:r>
                <a:rPr b="1" i="0" lang="ko-KR" sz="195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[고객의 소리]</a:t>
              </a:r>
              <a:endParaRPr b="1" i="0" sz="19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4"/>
          <p:cNvSpPr/>
          <p:nvPr/>
        </p:nvSpPr>
        <p:spPr>
          <a:xfrm>
            <a:off x="3409750" y="1376625"/>
            <a:ext cx="7575600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제품마다 다양한 기능이 있고 사용 패턴과 요구 사항에 따라 고객마다 니즈가 있습니다. 따라서  수만 건의 리뷰를 텍스트를  통해  제품 기능을 기준으로 제품의 순위를 지정하는 알고리즘을 제안합니다.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1282700" y="6137031"/>
            <a:ext cx="9626600" cy="720969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5" name="Google Shape;195;p4"/>
          <p:cNvGrpSpPr/>
          <p:nvPr/>
        </p:nvGrpSpPr>
        <p:grpSpPr>
          <a:xfrm>
            <a:off x="3409756" y="2505150"/>
            <a:ext cx="7201391" cy="4353047"/>
            <a:chOff x="2240281" y="2607393"/>
            <a:chExt cx="7031922" cy="4250607"/>
          </a:xfrm>
        </p:grpSpPr>
        <p:pic>
          <p:nvPicPr>
            <p:cNvPr descr="ë¸í¸ë¶ pngì ëí ì´ë¯¸ì§ ê²ìê²°ê³¼" id="196" name="Google Shape;196;p4"/>
            <p:cNvPicPr preferRelativeResize="0"/>
            <p:nvPr/>
          </p:nvPicPr>
          <p:blipFill rotWithShape="1">
            <a:blip r:embed="rId3">
              <a:alphaModFix/>
            </a:blip>
            <a:srcRect b="27284" l="12878" r="12878" t="12878"/>
            <a:stretch/>
          </p:blipFill>
          <p:spPr>
            <a:xfrm>
              <a:off x="2240281" y="2607393"/>
              <a:ext cx="7031922" cy="425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ë¸í¸ë¶ pngì ëí ì´ë¯¸ì§ ê²ìê²°ê³¼" id="197" name="Google Shape;197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29458" y="2633360"/>
              <a:ext cx="259671" cy="5413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8477" y="3086010"/>
            <a:ext cx="6203617" cy="409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6">
            <a:alphaModFix/>
          </a:blip>
          <a:srcRect b="4041" l="0" r="0" t="0"/>
          <a:stretch/>
        </p:blipFill>
        <p:spPr>
          <a:xfrm>
            <a:off x="3908476" y="3086010"/>
            <a:ext cx="6203617" cy="382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Holding White Ceramic Coffee Cup Leaning on Brown Wooden Table" id="204" name="Google Shape;2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54292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5"/>
          <p:cNvSpPr/>
          <p:nvPr/>
        </p:nvSpPr>
        <p:spPr>
          <a:xfrm>
            <a:off x="0" y="3512008"/>
            <a:ext cx="12192000" cy="3469190"/>
          </a:xfrm>
          <a:custGeom>
            <a:rect b="b" l="l" r="r" t="t"/>
            <a:pathLst>
              <a:path extrusionOk="0" h="3933824" w="12192000">
                <a:moveTo>
                  <a:pt x="0" y="0"/>
                </a:moveTo>
                <a:lnTo>
                  <a:pt x="12192000" y="1889448"/>
                </a:lnTo>
                <a:lnTo>
                  <a:pt x="12192000" y="3933824"/>
                </a:lnTo>
                <a:lnTo>
                  <a:pt x="0" y="3933824"/>
                </a:lnTo>
                <a:lnTo>
                  <a:pt x="0" y="188944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6" name="Google Shape;206;p5"/>
          <p:cNvGrpSpPr/>
          <p:nvPr/>
        </p:nvGrpSpPr>
        <p:grpSpPr>
          <a:xfrm>
            <a:off x="1671455" y="706300"/>
            <a:ext cx="8034520" cy="930275"/>
            <a:chOff x="1671455" y="706300"/>
            <a:chExt cx="8034520" cy="930275"/>
          </a:xfrm>
        </p:grpSpPr>
        <p:grpSp>
          <p:nvGrpSpPr>
            <p:cNvPr id="207" name="Google Shape;207;p5"/>
            <p:cNvGrpSpPr/>
            <p:nvPr/>
          </p:nvGrpSpPr>
          <p:grpSpPr>
            <a:xfrm>
              <a:off x="1671455" y="706300"/>
              <a:ext cx="1396500" cy="930275"/>
              <a:chOff x="5805305" y="3368171"/>
              <a:chExt cx="1396500" cy="930275"/>
            </a:xfrm>
          </p:grpSpPr>
          <p:sp>
            <p:nvSpPr>
              <p:cNvPr id="208" name="Google Shape;208;p5"/>
              <p:cNvSpPr/>
              <p:nvPr/>
            </p:nvSpPr>
            <p:spPr>
              <a:xfrm>
                <a:off x="5805305" y="3368171"/>
                <a:ext cx="13965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ko-KR" sz="3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니즈</a:t>
                </a:r>
                <a:endParaRPr b="1" i="0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5820925" y="3898246"/>
                <a:ext cx="1127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ko-KR" sz="2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[Needs]</a:t>
                </a:r>
                <a:endParaRPr b="1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0" name="Google Shape;210;p5"/>
            <p:cNvSpPr/>
            <p:nvPr/>
          </p:nvSpPr>
          <p:spPr>
            <a:xfrm>
              <a:off x="3609975" y="737691"/>
              <a:ext cx="6096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소비자는 제품의 기능에 대한 요구사항을 가지며, 잠재 구매자는 리뷰를 통해  제품을 간접적으로 경험하고 소비하길 원합니다.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1" name="Google Shape;211;p5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" name="Google Shape;212;p5"/>
          <p:cNvSpPr/>
          <p:nvPr/>
        </p:nvSpPr>
        <p:spPr>
          <a:xfrm>
            <a:off x="3127260" y="3727832"/>
            <a:ext cx="673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타겟b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5"/>
          <p:cNvCxnSpPr/>
          <p:nvPr/>
        </p:nvCxnSpPr>
        <p:spPr>
          <a:xfrm flipH="1" rot="10800000">
            <a:off x="3807455" y="3125741"/>
            <a:ext cx="438150" cy="371475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oval"/>
          </a:ln>
        </p:spPr>
      </p:cxnSp>
      <p:cxnSp>
        <p:nvCxnSpPr>
          <p:cNvPr id="214" name="Google Shape;214;p5"/>
          <p:cNvCxnSpPr/>
          <p:nvPr/>
        </p:nvCxnSpPr>
        <p:spPr>
          <a:xfrm flipH="1" rot="10800000">
            <a:off x="2365225" y="2750650"/>
            <a:ext cx="867600" cy="15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oval"/>
            <a:tailEnd len="sm" w="sm" type="none"/>
          </a:ln>
        </p:spPr>
      </p:cxnSp>
      <p:sp>
        <p:nvSpPr>
          <p:cNvPr id="215" name="Google Shape;215;p5"/>
          <p:cNvSpPr/>
          <p:nvPr/>
        </p:nvSpPr>
        <p:spPr>
          <a:xfrm>
            <a:off x="4222725" y="2690500"/>
            <a:ext cx="230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빈티지는 영원하다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빈티지한 가죽백팩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-1" y="2690500"/>
            <a:ext cx="230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빨간줄로 된 스포티한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이어폰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474627" y="4594500"/>
            <a:ext cx="208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자전거 매니아 다운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꿀벅지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5"/>
          <p:cNvCxnSpPr/>
          <p:nvPr/>
        </p:nvCxnSpPr>
        <p:spPr>
          <a:xfrm flipH="1" rot="10800000">
            <a:off x="2778755" y="4378116"/>
            <a:ext cx="401100" cy="274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oval"/>
            <a:tailEnd len="sm" w="sm" type="none"/>
          </a:ln>
        </p:spPr>
      </p:cxnSp>
      <p:sp>
        <p:nvSpPr>
          <p:cNvPr id="219" name="Google Shape;219;p5"/>
          <p:cNvSpPr/>
          <p:nvPr/>
        </p:nvSpPr>
        <p:spPr>
          <a:xfrm>
            <a:off x="2164127" y="5751988"/>
            <a:ext cx="2465146" cy="864961"/>
          </a:xfrm>
          <a:prstGeom prst="ellipse">
            <a:avLst/>
          </a:prstGeom>
          <a:solidFill>
            <a:srgbClr val="0C0C0C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4651" y="2363497"/>
            <a:ext cx="1309674" cy="3835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5"/>
          <p:cNvCxnSpPr/>
          <p:nvPr/>
        </p:nvCxnSpPr>
        <p:spPr>
          <a:xfrm flipH="1" rot="10800000">
            <a:off x="3891725" y="5046750"/>
            <a:ext cx="344100" cy="87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222" name="Google Shape;222;p5"/>
          <p:cNvSpPr/>
          <p:nvPr/>
        </p:nvSpPr>
        <p:spPr>
          <a:xfrm>
            <a:off x="4260425" y="4972600"/>
            <a:ext cx="148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Nassau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삼디다스같은, 하지만 그보다 더 좋은 슬리퍼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5"/>
          <p:cNvGrpSpPr/>
          <p:nvPr/>
        </p:nvGrpSpPr>
        <p:grpSpPr>
          <a:xfrm>
            <a:off x="6284001" y="2463275"/>
            <a:ext cx="4055917" cy="1054759"/>
            <a:chOff x="5304179" y="1234309"/>
            <a:chExt cx="4055917" cy="1054759"/>
          </a:xfrm>
        </p:grpSpPr>
        <p:sp>
          <p:nvSpPr>
            <p:cNvPr id="224" name="Google Shape;224;p5"/>
            <p:cNvSpPr/>
            <p:nvPr/>
          </p:nvSpPr>
          <p:spPr>
            <a:xfrm>
              <a:off x="5304179" y="1234309"/>
              <a:ext cx="2088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리뷰분석의 가치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5313168" y="1493466"/>
              <a:ext cx="4046928" cy="7956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판매자제공 정보보다 정직, 편파적이고 포괄적인 특징 </a:t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온라인 고객 리뷰는 잠재 구매자에게 중요한 영향을 미칩니다</a:t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“비슷한 요구사항을 가진 고객의 사용경험을 담아냈기 때문”</a:t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5"/>
          <p:cNvGrpSpPr/>
          <p:nvPr/>
        </p:nvGrpSpPr>
        <p:grpSpPr>
          <a:xfrm>
            <a:off x="6353175" y="3694035"/>
            <a:ext cx="3762752" cy="1288161"/>
            <a:chOff x="5745553" y="3389235"/>
            <a:chExt cx="6378522" cy="1288161"/>
          </a:xfrm>
        </p:grpSpPr>
        <p:cxnSp>
          <p:nvCxnSpPr>
            <p:cNvPr id="227" name="Google Shape;227;p5"/>
            <p:cNvCxnSpPr/>
            <p:nvPr/>
          </p:nvCxnSpPr>
          <p:spPr>
            <a:xfrm rot="10800000">
              <a:off x="5745553" y="3389235"/>
              <a:ext cx="6378522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5"/>
            <p:cNvCxnSpPr/>
            <p:nvPr/>
          </p:nvCxnSpPr>
          <p:spPr>
            <a:xfrm rot="10800000">
              <a:off x="5745553" y="4677396"/>
              <a:ext cx="6378522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9" name="Google Shape;229;p5"/>
          <p:cNvGrpSpPr/>
          <p:nvPr/>
        </p:nvGrpSpPr>
        <p:grpSpPr>
          <a:xfrm>
            <a:off x="6284000" y="5232250"/>
            <a:ext cx="5049163" cy="812382"/>
            <a:chOff x="5304178" y="4777984"/>
            <a:chExt cx="5049163" cy="812382"/>
          </a:xfrm>
        </p:grpSpPr>
        <p:sp>
          <p:nvSpPr>
            <p:cNvPr id="230" name="Google Shape;230;p5"/>
            <p:cNvSpPr/>
            <p:nvPr/>
          </p:nvSpPr>
          <p:spPr>
            <a:xfrm>
              <a:off x="5304178" y="4777984"/>
              <a:ext cx="386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리뷰 분석을 통한 제품 기능 기반 순위 필요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5313167" y="5037138"/>
              <a:ext cx="5040174" cy="553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-"/>
              </a:pPr>
              <a:r>
                <a:rPr b="1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개인의 사용 패턴과 요구사항에 따라 고객마다  원하는 제품의 기능이 다르다 </a:t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Char char="-"/>
              </a:pPr>
              <a:r>
                <a:rPr b="1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고객 리뷰를 기반으로 제품의 순위를 매기는 연구가 상대적으로 미미함 시사</a:t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5"/>
          <p:cNvGrpSpPr/>
          <p:nvPr/>
        </p:nvGrpSpPr>
        <p:grpSpPr>
          <a:xfrm>
            <a:off x="6284003" y="3931375"/>
            <a:ext cx="4338275" cy="812395"/>
            <a:chOff x="5304182" y="2953747"/>
            <a:chExt cx="6224208" cy="812395"/>
          </a:xfrm>
        </p:grpSpPr>
        <p:sp>
          <p:nvSpPr>
            <p:cNvPr id="233" name="Google Shape;233;p5"/>
            <p:cNvSpPr/>
            <p:nvPr/>
          </p:nvSpPr>
          <p:spPr>
            <a:xfrm>
              <a:off x="5304182" y="2953747"/>
              <a:ext cx="322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리뷰 마이닝의 필요성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5313166" y="3212914"/>
              <a:ext cx="6215224" cy="553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고객 리뷰수가 증가함에 따라 고객이 원하는 정보 접근 어려움</a:t>
              </a:r>
              <a:endParaRPr b="1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원하는 제품 특성에 맞는  유용한 정보의 효율적인 제공  필요 </a:t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5" name="Google Shape;235;p5"/>
          <p:cNvCxnSpPr/>
          <p:nvPr/>
        </p:nvCxnSpPr>
        <p:spPr>
          <a:xfrm>
            <a:off x="6173998" y="2524125"/>
            <a:ext cx="0" cy="352156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" name="Google Shape;236;p5"/>
          <p:cNvSpPr/>
          <p:nvPr/>
        </p:nvSpPr>
        <p:spPr>
          <a:xfrm>
            <a:off x="3052223" y="6298800"/>
            <a:ext cx="1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소비자 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5">
            <a:alphaModFix/>
          </a:blip>
          <a:srcRect b="27687" l="0" r="0" t="16115"/>
          <a:stretch/>
        </p:blipFill>
        <p:spPr>
          <a:xfrm>
            <a:off x="2951700" y="2257322"/>
            <a:ext cx="1011300" cy="1010400"/>
          </a:xfrm>
          <a:prstGeom prst="ellipse">
            <a:avLst/>
          </a:prstGeom>
          <a:noFill/>
          <a:ln>
            <a:noFill/>
          </a:ln>
          <a:effectLst>
            <a:outerShdw blurRad="101600" rotWithShape="0" algn="ctr" dir="3600000" dist="76200">
              <a:srgbClr val="000000">
                <a:alpha val="23529"/>
              </a:srgbClr>
            </a:outerShdw>
          </a:effectLst>
        </p:spPr>
      </p:pic>
      <p:cxnSp>
        <p:nvCxnSpPr>
          <p:cNvPr id="238" name="Google Shape;238;p5"/>
          <p:cNvCxnSpPr/>
          <p:nvPr/>
        </p:nvCxnSpPr>
        <p:spPr>
          <a:xfrm>
            <a:off x="3221425" y="4001775"/>
            <a:ext cx="5700" cy="1202400"/>
          </a:xfrm>
          <a:prstGeom prst="straightConnector1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5"/>
          <p:cNvCxnSpPr/>
          <p:nvPr/>
        </p:nvCxnSpPr>
        <p:spPr>
          <a:xfrm>
            <a:off x="3696425" y="4037625"/>
            <a:ext cx="47400" cy="1091700"/>
          </a:xfrm>
          <a:prstGeom prst="straightConnector1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5"/>
          <p:cNvCxnSpPr/>
          <p:nvPr/>
        </p:nvCxnSpPr>
        <p:spPr>
          <a:xfrm flipH="1">
            <a:off x="3333750" y="4086350"/>
            <a:ext cx="3000" cy="1102500"/>
          </a:xfrm>
          <a:prstGeom prst="straightConnector1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5"/>
          <p:cNvCxnSpPr/>
          <p:nvPr/>
        </p:nvCxnSpPr>
        <p:spPr>
          <a:xfrm>
            <a:off x="3589025" y="4057125"/>
            <a:ext cx="47400" cy="1091700"/>
          </a:xfrm>
          <a:prstGeom prst="straightConnector1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0035" y="0"/>
            <a:ext cx="12295267" cy="6858000"/>
          </a:xfrm>
          <a:prstGeom prst="rect">
            <a:avLst/>
          </a:prstGeom>
          <a:noFill/>
          <a:ln>
            <a:noFill/>
          </a:ln>
          <a:effectLst>
            <a:outerShdw rotWithShape="0" algn="ctr" dir="5400000" dist="50800">
              <a:srgbClr val="000000">
                <a:alpha val="42352"/>
              </a:srgbClr>
            </a:outerShdw>
          </a:effectLst>
        </p:spPr>
      </p:pic>
      <p:sp>
        <p:nvSpPr>
          <p:cNvPr id="247" name="Google Shape;247;p6"/>
          <p:cNvSpPr/>
          <p:nvPr/>
        </p:nvSpPr>
        <p:spPr>
          <a:xfrm>
            <a:off x="972926" y="769350"/>
            <a:ext cx="230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구현방향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6"/>
          <p:cNvGrpSpPr/>
          <p:nvPr/>
        </p:nvGrpSpPr>
        <p:grpSpPr>
          <a:xfrm>
            <a:off x="749491" y="2180522"/>
            <a:ext cx="1508983" cy="1508984"/>
            <a:chOff x="2483592" y="1837197"/>
            <a:chExt cx="1588249" cy="1588250"/>
          </a:xfrm>
        </p:grpSpPr>
        <p:sp>
          <p:nvSpPr>
            <p:cNvPr id="249" name="Google Shape;249;p6"/>
            <p:cNvSpPr/>
            <p:nvPr/>
          </p:nvSpPr>
          <p:spPr>
            <a:xfrm>
              <a:off x="2483592" y="1837197"/>
              <a:ext cx="1588249" cy="158825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algun Gothic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6"/>
            <p:cNvSpPr txBox="1"/>
            <p:nvPr/>
          </p:nvSpPr>
          <p:spPr>
            <a:xfrm>
              <a:off x="2659771" y="2428585"/>
              <a:ext cx="1235892" cy="502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논문 분석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8.2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6"/>
          <p:cNvGrpSpPr/>
          <p:nvPr/>
        </p:nvGrpSpPr>
        <p:grpSpPr>
          <a:xfrm>
            <a:off x="2248091" y="2781524"/>
            <a:ext cx="468148" cy="177445"/>
            <a:chOff x="10756900" y="2359284"/>
            <a:chExt cx="468148" cy="177445"/>
          </a:xfrm>
        </p:grpSpPr>
        <p:cxnSp>
          <p:nvCxnSpPr>
            <p:cNvPr id="252" name="Google Shape;252;p6"/>
            <p:cNvCxnSpPr/>
            <p:nvPr/>
          </p:nvCxnSpPr>
          <p:spPr>
            <a:xfrm>
              <a:off x="10756900" y="2536729"/>
              <a:ext cx="468148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p6"/>
            <p:cNvCxnSpPr/>
            <p:nvPr/>
          </p:nvCxnSpPr>
          <p:spPr>
            <a:xfrm>
              <a:off x="11044069" y="2359284"/>
              <a:ext cx="161154" cy="172014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54" name="Google Shape;254;p6"/>
          <p:cNvGrpSpPr/>
          <p:nvPr/>
        </p:nvGrpSpPr>
        <p:grpSpPr>
          <a:xfrm>
            <a:off x="3153065" y="2149721"/>
            <a:ext cx="3852785" cy="1508984"/>
            <a:chOff x="9258299" y="1805667"/>
            <a:chExt cx="3852785" cy="1508984"/>
          </a:xfrm>
        </p:grpSpPr>
        <p:grpSp>
          <p:nvGrpSpPr>
            <p:cNvPr id="255" name="Google Shape;255;p6"/>
            <p:cNvGrpSpPr/>
            <p:nvPr/>
          </p:nvGrpSpPr>
          <p:grpSpPr>
            <a:xfrm>
              <a:off x="9258299" y="1805667"/>
              <a:ext cx="3852785" cy="1508984"/>
              <a:chOff x="2483591" y="1837197"/>
              <a:chExt cx="4055168" cy="1588250"/>
            </a:xfrm>
          </p:grpSpPr>
          <p:sp>
            <p:nvSpPr>
              <p:cNvPr id="256" name="Google Shape;256;p6"/>
              <p:cNvSpPr/>
              <p:nvPr/>
            </p:nvSpPr>
            <p:spPr>
              <a:xfrm>
                <a:off x="2483591" y="1837197"/>
                <a:ext cx="1588250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7" name="Google Shape;257;p6"/>
              <p:cNvSpPr txBox="1"/>
              <p:nvPr/>
            </p:nvSpPr>
            <p:spPr>
              <a:xfrm>
                <a:off x="4915159" y="2247316"/>
                <a:ext cx="1623600" cy="7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1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Amazon</a:t>
                </a:r>
                <a:endParaRPr b="1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1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리뷰 수집</a:t>
                </a:r>
                <a:endParaRPr b="1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b="1" i="0" lang="ko-KR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8.5~8.6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259" name="Google Shape;259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" name="Google Shape;260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61" name="Google Shape;261;p6"/>
          <p:cNvGrpSpPr/>
          <p:nvPr/>
        </p:nvGrpSpPr>
        <p:grpSpPr>
          <a:xfrm>
            <a:off x="7761515" y="2066826"/>
            <a:ext cx="3733957" cy="1508937"/>
            <a:chOff x="7211417" y="1759917"/>
            <a:chExt cx="3733957" cy="1508937"/>
          </a:xfrm>
        </p:grpSpPr>
        <p:grpSp>
          <p:nvGrpSpPr>
            <p:cNvPr id="262" name="Google Shape;262;p6"/>
            <p:cNvGrpSpPr/>
            <p:nvPr/>
          </p:nvGrpSpPr>
          <p:grpSpPr>
            <a:xfrm>
              <a:off x="7211417" y="1759917"/>
              <a:ext cx="3733957" cy="1508937"/>
              <a:chOff x="329187" y="1789044"/>
              <a:chExt cx="3930098" cy="1588200"/>
            </a:xfrm>
          </p:grpSpPr>
          <p:sp>
            <p:nvSpPr>
              <p:cNvPr id="263" name="Google Shape;263;p6"/>
              <p:cNvSpPr/>
              <p:nvPr/>
            </p:nvSpPr>
            <p:spPr>
              <a:xfrm>
                <a:off x="329187" y="1789044"/>
                <a:ext cx="1588200" cy="158820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4" name="Google Shape;264;p6"/>
              <p:cNvSpPr txBox="1"/>
              <p:nvPr/>
            </p:nvSpPr>
            <p:spPr>
              <a:xfrm>
                <a:off x="2671085" y="2218649"/>
                <a:ext cx="1588200" cy="7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&lt;문장 분류&gt;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비교 문장 식별</a:t>
                </a:r>
                <a:endParaRPr b="1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b="1" i="0" lang="ko-KR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8.7~10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6"/>
            <p:cNvGrpSpPr/>
            <p:nvPr/>
          </p:nvGrpSpPr>
          <p:grpSpPr>
            <a:xfrm>
              <a:off x="8720375" y="2360919"/>
              <a:ext cx="473794" cy="171900"/>
              <a:chOff x="8720375" y="2313534"/>
              <a:chExt cx="473794" cy="171900"/>
            </a:xfrm>
          </p:grpSpPr>
          <p:cxnSp>
            <p:nvCxnSpPr>
              <p:cNvPr id="266" name="Google Shape;266;p6"/>
              <p:cNvCxnSpPr/>
              <p:nvPr/>
            </p:nvCxnSpPr>
            <p:spPr>
              <a:xfrm>
                <a:off x="8720375" y="2485429"/>
                <a:ext cx="468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7" name="Google Shape;267;p6"/>
              <p:cNvCxnSpPr/>
              <p:nvPr/>
            </p:nvCxnSpPr>
            <p:spPr>
              <a:xfrm>
                <a:off x="9033069" y="2313534"/>
                <a:ext cx="161100" cy="17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68" name="Google Shape;268;p6"/>
          <p:cNvGrpSpPr/>
          <p:nvPr/>
        </p:nvGrpSpPr>
        <p:grpSpPr>
          <a:xfrm>
            <a:off x="2815076" y="4308396"/>
            <a:ext cx="1966748" cy="1508984"/>
            <a:chOff x="9258300" y="1805667"/>
            <a:chExt cx="1966748" cy="1508984"/>
          </a:xfrm>
        </p:grpSpPr>
        <p:grpSp>
          <p:nvGrpSpPr>
            <p:cNvPr id="269" name="Google Shape;269;p6"/>
            <p:cNvGrpSpPr/>
            <p:nvPr/>
          </p:nvGrpSpPr>
          <p:grpSpPr>
            <a:xfrm>
              <a:off x="9258300" y="1805667"/>
              <a:ext cx="1508983" cy="1508984"/>
              <a:chOff x="2483592" y="1837197"/>
              <a:chExt cx="1588249" cy="1588250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2483592" y="1837197"/>
                <a:ext cx="1588249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" name="Google Shape;271;p6"/>
              <p:cNvSpPr txBox="1"/>
              <p:nvPr/>
            </p:nvSpPr>
            <p:spPr>
              <a:xfrm>
                <a:off x="2533996" y="2153485"/>
                <a:ext cx="1442100" cy="95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r>
                  <a:rPr b="1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&lt;문장 분류&gt;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1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정서 방향성 극성 분류</a:t>
                </a:r>
                <a:endParaRPr b="1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b="1" i="0" lang="ko-KR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8.13~8.16</a:t>
                </a:r>
                <a:endParaRPr b="1" i="0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273" name="Google Shape;273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4" name="Google Shape;274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75" name="Google Shape;275;p6"/>
          <p:cNvGrpSpPr/>
          <p:nvPr/>
        </p:nvGrpSpPr>
        <p:grpSpPr>
          <a:xfrm>
            <a:off x="5228076" y="4326920"/>
            <a:ext cx="1966748" cy="1508984"/>
            <a:chOff x="9258300" y="1805667"/>
            <a:chExt cx="1966748" cy="1508984"/>
          </a:xfrm>
        </p:grpSpPr>
        <p:grpSp>
          <p:nvGrpSpPr>
            <p:cNvPr id="276" name="Google Shape;276;p6"/>
            <p:cNvGrpSpPr/>
            <p:nvPr/>
          </p:nvGrpSpPr>
          <p:grpSpPr>
            <a:xfrm>
              <a:off x="9258300" y="1805667"/>
              <a:ext cx="1508983" cy="1508984"/>
              <a:chOff x="2483592" y="1837197"/>
              <a:chExt cx="1588249" cy="158825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2483592" y="1837197"/>
                <a:ext cx="1588249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8" name="Google Shape;278;p6"/>
              <p:cNvSpPr txBox="1"/>
              <p:nvPr/>
            </p:nvSpPr>
            <p:spPr>
              <a:xfrm>
                <a:off x="2597979" y="2380130"/>
                <a:ext cx="1359600" cy="5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1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Page rank</a:t>
                </a:r>
                <a:endParaRPr b="1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b="1" i="0" lang="ko-KR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8.16~8.18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9" name="Google Shape;279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280" name="Google Shape;280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82" name="Google Shape;282;p6"/>
          <p:cNvGrpSpPr/>
          <p:nvPr/>
        </p:nvGrpSpPr>
        <p:grpSpPr>
          <a:xfrm>
            <a:off x="7641076" y="4345444"/>
            <a:ext cx="1966748" cy="1508984"/>
            <a:chOff x="9258300" y="1805667"/>
            <a:chExt cx="1966748" cy="1508984"/>
          </a:xfrm>
        </p:grpSpPr>
        <p:grpSp>
          <p:nvGrpSpPr>
            <p:cNvPr id="283" name="Google Shape;283;p6"/>
            <p:cNvGrpSpPr/>
            <p:nvPr/>
          </p:nvGrpSpPr>
          <p:grpSpPr>
            <a:xfrm>
              <a:off x="9258300" y="1805667"/>
              <a:ext cx="1508983" cy="1508984"/>
              <a:chOff x="2483592" y="1837197"/>
              <a:chExt cx="1588249" cy="1588250"/>
            </a:xfrm>
          </p:grpSpPr>
          <p:sp>
            <p:nvSpPr>
              <p:cNvPr id="284" name="Google Shape;284;p6"/>
              <p:cNvSpPr/>
              <p:nvPr/>
            </p:nvSpPr>
            <p:spPr>
              <a:xfrm>
                <a:off x="2483592" y="1837197"/>
                <a:ext cx="1588249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5" name="Google Shape;285;p6"/>
              <p:cNvSpPr txBox="1"/>
              <p:nvPr/>
            </p:nvSpPr>
            <p:spPr>
              <a:xfrm>
                <a:off x="2597976" y="2341265"/>
                <a:ext cx="1359600" cy="5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1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최종 데이터 셋 비교</a:t>
                </a:r>
                <a:endParaRPr b="1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b="1" i="0" lang="ko-KR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8.19</a:t>
                </a:r>
                <a:endParaRPr b="1" i="0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" name="Google Shape;286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287" name="Google Shape;287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8" name="Google Shape;288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89" name="Google Shape;289;p6"/>
          <p:cNvGrpSpPr/>
          <p:nvPr/>
        </p:nvGrpSpPr>
        <p:grpSpPr>
          <a:xfrm>
            <a:off x="10054076" y="4363968"/>
            <a:ext cx="1508983" cy="1508984"/>
            <a:chOff x="2483592" y="1837197"/>
            <a:chExt cx="1588249" cy="1588250"/>
          </a:xfrm>
        </p:grpSpPr>
        <p:sp>
          <p:nvSpPr>
            <p:cNvPr id="290" name="Google Shape;290;p6"/>
            <p:cNvSpPr/>
            <p:nvPr/>
          </p:nvSpPr>
          <p:spPr>
            <a:xfrm>
              <a:off x="2483592" y="1837197"/>
              <a:ext cx="1588249" cy="158825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algun Gothic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6"/>
            <p:cNvSpPr txBox="1"/>
            <p:nvPr/>
          </p:nvSpPr>
          <p:spPr>
            <a:xfrm>
              <a:off x="2659771" y="2428585"/>
              <a:ext cx="1235892" cy="502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종합 평가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ko-K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8.20</a:t>
              </a: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6"/>
          <p:cNvSpPr txBox="1"/>
          <p:nvPr/>
        </p:nvSpPr>
        <p:spPr>
          <a:xfrm>
            <a:off x="7480624" y="3735284"/>
            <a:ext cx="21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752034 문장 데이터 셋/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특성 사전 라벨링           </a:t>
            </a: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2424125" y="5971900"/>
            <a:ext cx="203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긍부정 단어 집합 사전-&gt; Pos/neg  태그</a:t>
            </a: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     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"/>
          <p:cNvSpPr txBox="1"/>
          <p:nvPr/>
        </p:nvSpPr>
        <p:spPr>
          <a:xfrm>
            <a:off x="9587825" y="3591325"/>
            <a:ext cx="23064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키워드 비교 / 품사 태그 식별 / 구조 패턴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 ss/cs 태그                      </a:t>
            </a: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6"/>
          <p:cNvGrpSpPr/>
          <p:nvPr/>
        </p:nvGrpSpPr>
        <p:grpSpPr>
          <a:xfrm>
            <a:off x="5488391" y="2125996"/>
            <a:ext cx="3771490" cy="1508984"/>
            <a:chOff x="9258301" y="1805667"/>
            <a:chExt cx="3771490" cy="1508984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9258301" y="1805667"/>
              <a:ext cx="3771490" cy="1508984"/>
              <a:chOff x="2483592" y="1837197"/>
              <a:chExt cx="3969603" cy="1588250"/>
            </a:xfrm>
          </p:grpSpPr>
          <p:sp>
            <p:nvSpPr>
              <p:cNvPr id="297" name="Google Shape;297;p6"/>
              <p:cNvSpPr/>
              <p:nvPr/>
            </p:nvSpPr>
            <p:spPr>
              <a:xfrm>
                <a:off x="2483592" y="1837197"/>
                <a:ext cx="1588249" cy="1588250"/>
              </a:xfrm>
              <a:prstGeom prst="ellipse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Malgun Gothic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8" name="Google Shape;298;p6"/>
              <p:cNvSpPr txBox="1"/>
              <p:nvPr/>
            </p:nvSpPr>
            <p:spPr>
              <a:xfrm>
                <a:off x="4864995" y="2210960"/>
                <a:ext cx="1588200" cy="95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ko-KR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리뷰를 문장으로 분리 &amp; 문장 유형 정의</a:t>
                </a:r>
                <a:endParaRPr b="1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Arial"/>
                  <a:buNone/>
                </a:pPr>
                <a:r>
                  <a:rPr b="1" i="0" lang="ko-KR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8.7~8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10756900" y="2406669"/>
              <a:ext cx="468148" cy="177445"/>
              <a:chOff x="10756900" y="2359284"/>
              <a:chExt cx="468148" cy="177445"/>
            </a:xfrm>
          </p:grpSpPr>
          <p:cxnSp>
            <p:nvCxnSpPr>
              <p:cNvPr id="300" name="Google Shape;300;p6"/>
              <p:cNvCxnSpPr/>
              <p:nvPr/>
            </p:nvCxnSpPr>
            <p:spPr>
              <a:xfrm>
                <a:off x="10756900" y="2536729"/>
                <a:ext cx="46814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p6"/>
              <p:cNvCxnSpPr/>
              <p:nvPr/>
            </p:nvCxnSpPr>
            <p:spPr>
              <a:xfrm>
                <a:off x="11044069" y="2359284"/>
                <a:ext cx="161154" cy="17201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02" name="Google Shape;302;p6"/>
          <p:cNvSpPr txBox="1"/>
          <p:nvPr/>
        </p:nvSpPr>
        <p:spPr>
          <a:xfrm>
            <a:off x="5157862" y="3735284"/>
            <a:ext cx="21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112455 리뷰 데이터</a:t>
            </a: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         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"/>
          <p:cNvSpPr txBox="1"/>
          <p:nvPr/>
        </p:nvSpPr>
        <p:spPr>
          <a:xfrm>
            <a:off x="5056724" y="5971892"/>
            <a:ext cx="182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각각의 Feature 별 스코어 계산</a:t>
            </a: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"/>
          <p:cNvSpPr/>
          <p:nvPr/>
        </p:nvSpPr>
        <p:spPr>
          <a:xfrm>
            <a:off x="9986517" y="2066828"/>
            <a:ext cx="1509000" cy="15090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5" name="Google Shape;305;p6"/>
          <p:cNvGrpSpPr/>
          <p:nvPr/>
        </p:nvGrpSpPr>
        <p:grpSpPr>
          <a:xfrm>
            <a:off x="11495523" y="2735378"/>
            <a:ext cx="473794" cy="171900"/>
            <a:chOff x="8720375" y="2313534"/>
            <a:chExt cx="473794" cy="171900"/>
          </a:xfrm>
        </p:grpSpPr>
        <p:cxnSp>
          <p:nvCxnSpPr>
            <p:cNvPr id="306" name="Google Shape;306;p6"/>
            <p:cNvCxnSpPr/>
            <p:nvPr/>
          </p:nvCxnSpPr>
          <p:spPr>
            <a:xfrm>
              <a:off x="8720375" y="2485429"/>
              <a:ext cx="46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" name="Google Shape;307;p6"/>
            <p:cNvCxnSpPr/>
            <p:nvPr/>
          </p:nvCxnSpPr>
          <p:spPr>
            <a:xfrm>
              <a:off x="9033069" y="2313534"/>
              <a:ext cx="161100" cy="171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8" name="Google Shape;308;p6"/>
          <p:cNvSpPr txBox="1"/>
          <p:nvPr/>
        </p:nvSpPr>
        <p:spPr>
          <a:xfrm>
            <a:off x="9986529" y="2543408"/>
            <a:ext cx="150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"/>
          <p:cNvSpPr/>
          <p:nvPr/>
        </p:nvSpPr>
        <p:spPr>
          <a:xfrm>
            <a:off x="512592" y="4324953"/>
            <a:ext cx="1509000" cy="15090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0" name="Google Shape;310;p6"/>
          <p:cNvGrpSpPr/>
          <p:nvPr/>
        </p:nvGrpSpPr>
        <p:grpSpPr>
          <a:xfrm>
            <a:off x="2021598" y="4993503"/>
            <a:ext cx="473794" cy="171900"/>
            <a:chOff x="8720375" y="2313534"/>
            <a:chExt cx="473794" cy="171900"/>
          </a:xfrm>
        </p:grpSpPr>
        <p:cxnSp>
          <p:nvCxnSpPr>
            <p:cNvPr id="311" name="Google Shape;311;p6"/>
            <p:cNvCxnSpPr/>
            <p:nvPr/>
          </p:nvCxnSpPr>
          <p:spPr>
            <a:xfrm>
              <a:off x="8720375" y="2485429"/>
              <a:ext cx="46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" name="Google Shape;312;p6"/>
            <p:cNvCxnSpPr/>
            <p:nvPr/>
          </p:nvCxnSpPr>
          <p:spPr>
            <a:xfrm>
              <a:off x="9033069" y="2313534"/>
              <a:ext cx="161100" cy="171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3" name="Google Shape;313;p6"/>
          <p:cNvSpPr txBox="1"/>
          <p:nvPr/>
        </p:nvSpPr>
        <p:spPr>
          <a:xfrm>
            <a:off x="3118950" y="2673424"/>
            <a:ext cx="150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DB 구축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8.3~8.6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"/>
          <p:cNvSpPr txBox="1"/>
          <p:nvPr/>
        </p:nvSpPr>
        <p:spPr>
          <a:xfrm>
            <a:off x="581900" y="4749173"/>
            <a:ext cx="13704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모델명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수집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8.7~8.16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320" name="Google Shape;3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7"/>
          <p:cNvSpPr/>
          <p:nvPr/>
        </p:nvSpPr>
        <p:spPr>
          <a:xfrm>
            <a:off x="1282700" y="487680"/>
            <a:ext cx="9626700" cy="637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2" name="Google Shape;322;p7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3" name="Google Shape;323;p7"/>
          <p:cNvSpPr/>
          <p:nvPr/>
        </p:nvSpPr>
        <p:spPr>
          <a:xfrm>
            <a:off x="2973199" y="1979938"/>
            <a:ext cx="66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구축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1908575" y="1880699"/>
            <a:ext cx="1031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b="0" i="0" sz="6000" u="none" cap="none" strike="noStrike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1989600" y="2869225"/>
            <a:ext cx="452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MariaDB와 Workbench 설치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7"/>
          <p:cNvSpPr/>
          <p:nvPr/>
        </p:nvSpPr>
        <p:spPr>
          <a:xfrm>
            <a:off x="1989601" y="3312675"/>
            <a:ext cx="465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데이터 베이스 생성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7" name="Google Shape;327;p7"/>
          <p:cNvGrpSpPr/>
          <p:nvPr/>
        </p:nvGrpSpPr>
        <p:grpSpPr>
          <a:xfrm>
            <a:off x="1671452" y="874625"/>
            <a:ext cx="8607864" cy="646200"/>
            <a:chOff x="1671452" y="874625"/>
            <a:chExt cx="8607864" cy="646200"/>
          </a:xfrm>
        </p:grpSpPr>
        <p:sp>
          <p:nvSpPr>
            <p:cNvPr id="328" name="Google Shape;328;p7"/>
            <p:cNvSpPr/>
            <p:nvPr/>
          </p:nvSpPr>
          <p:spPr>
            <a:xfrm>
              <a:off x="3655616" y="1086785"/>
              <a:ext cx="662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논문 구현 과정 및 발생한 문제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1671452" y="874625"/>
              <a:ext cx="2214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-KR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구현과정</a:t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0" name="Google Shape;33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9938" y="3774013"/>
            <a:ext cx="5095934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1300" y="4592425"/>
            <a:ext cx="87723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7"/>
          <p:cNvSpPr/>
          <p:nvPr/>
        </p:nvSpPr>
        <p:spPr>
          <a:xfrm>
            <a:off x="1989613" y="4183225"/>
            <a:ext cx="465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유저 생성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1924938" y="5820025"/>
            <a:ext cx="465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-KR"/>
              <a:t>5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테이블 생성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2425" y="5410825"/>
            <a:ext cx="8344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7"/>
          <p:cNvSpPr/>
          <p:nvPr/>
        </p:nvSpPr>
        <p:spPr>
          <a:xfrm>
            <a:off x="1924938" y="5001625"/>
            <a:ext cx="465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1" lang="ko-KR"/>
              <a:t>권한 설정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342" name="Google Shape;3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8"/>
          <p:cNvSpPr/>
          <p:nvPr/>
        </p:nvSpPr>
        <p:spPr>
          <a:xfrm>
            <a:off x="1282700" y="-9526"/>
            <a:ext cx="9626700" cy="686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4" name="Google Shape;344;p8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5" name="Google Shape;345;p8"/>
          <p:cNvCxnSpPr/>
          <p:nvPr/>
        </p:nvCxnSpPr>
        <p:spPr>
          <a:xfrm>
            <a:off x="1802423" y="3745600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>
                <a:alpha val="4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" name="Google Shape;346;p8"/>
          <p:cNvSpPr/>
          <p:nvPr/>
        </p:nvSpPr>
        <p:spPr>
          <a:xfrm>
            <a:off x="6669414" y="5253496"/>
            <a:ext cx="93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8"/>
          <p:cNvSpPr/>
          <p:nvPr/>
        </p:nvSpPr>
        <p:spPr>
          <a:xfrm>
            <a:off x="1908575" y="1880699"/>
            <a:ext cx="1031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b="0" i="0" sz="6000" u="none" cap="none" strike="noStrike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48" name="Google Shape;348;p8"/>
          <p:cNvCxnSpPr/>
          <p:nvPr/>
        </p:nvCxnSpPr>
        <p:spPr>
          <a:xfrm>
            <a:off x="1802423" y="3745600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>
                <a:alpha val="4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p8"/>
          <p:cNvSpPr/>
          <p:nvPr/>
        </p:nvSpPr>
        <p:spPr>
          <a:xfrm>
            <a:off x="1989598" y="4810050"/>
            <a:ext cx="59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112455개의 리뷰를 문장으로 분리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1965326" y="5695475"/>
            <a:ext cx="2300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특성사전 라벨링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1989600" y="2869225"/>
            <a:ext cx="452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Amazon에서 위치인식 때문에 검색수가 매우 적음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"/>
          <p:cNvSpPr/>
          <p:nvPr/>
        </p:nvSpPr>
        <p:spPr>
          <a:xfrm>
            <a:off x="1989601" y="3312675"/>
            <a:ext cx="465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준비된 데이터 셋, 기간은 2011년~2014년 사용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8"/>
          <p:cNvSpPr/>
          <p:nvPr/>
        </p:nvSpPr>
        <p:spPr>
          <a:xfrm>
            <a:off x="4265849" y="5117931"/>
            <a:ext cx="1374300" cy="207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8"/>
          <p:cNvSpPr/>
          <p:nvPr/>
        </p:nvSpPr>
        <p:spPr>
          <a:xfrm>
            <a:off x="4305303" y="5067985"/>
            <a:ext cx="129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752034 문장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"/>
          <p:cNvSpPr/>
          <p:nvPr/>
        </p:nvSpPr>
        <p:spPr>
          <a:xfrm>
            <a:off x="2973199" y="3860888"/>
            <a:ext cx="66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리뷰를 문장으로 분리 &amp; 문장 유형 정리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1908575" y="3756124"/>
            <a:ext cx="1031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b="0" i="0" sz="6000" u="none" cap="none" strike="noStrike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6621925" y="3372450"/>
            <a:ext cx="1491600" cy="207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6549474" y="3342788"/>
            <a:ext cx="16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112455 개의 리뷰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8"/>
          <p:cNvSpPr/>
          <p:nvPr/>
        </p:nvSpPr>
        <p:spPr>
          <a:xfrm>
            <a:off x="2973199" y="2026300"/>
            <a:ext cx="66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리뷰 수집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8"/>
          <p:cNvGrpSpPr/>
          <p:nvPr/>
        </p:nvGrpSpPr>
        <p:grpSpPr>
          <a:xfrm>
            <a:off x="1671452" y="874625"/>
            <a:ext cx="8607864" cy="646200"/>
            <a:chOff x="1671452" y="874625"/>
            <a:chExt cx="8607864" cy="646200"/>
          </a:xfrm>
        </p:grpSpPr>
        <p:sp>
          <p:nvSpPr>
            <p:cNvPr id="361" name="Google Shape;361;p8"/>
            <p:cNvSpPr/>
            <p:nvPr/>
          </p:nvSpPr>
          <p:spPr>
            <a:xfrm>
              <a:off x="3655616" y="1086785"/>
              <a:ext cx="662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논문 구현 과정 및 발생한 문제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1671452" y="874625"/>
              <a:ext cx="2214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-KR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구현과정</a:t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3" name="Google Shape;3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4475" y="5463645"/>
            <a:ext cx="6608699" cy="120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5900" y="4314163"/>
            <a:ext cx="48958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Person Holding White Ceramic Coffee Cup Leaning on Brown Wooden Table" id="371" name="Google Shape;3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75577"/>
            <a:ext cx="12192001" cy="26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9"/>
          <p:cNvSpPr/>
          <p:nvPr/>
        </p:nvSpPr>
        <p:spPr>
          <a:xfrm>
            <a:off x="1282700" y="-9526"/>
            <a:ext cx="9626700" cy="686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3" name="Google Shape;373;p9"/>
          <p:cNvCxnSpPr/>
          <p:nvPr/>
        </p:nvCxnSpPr>
        <p:spPr>
          <a:xfrm>
            <a:off x="1802423" y="1875525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" name="Google Shape;374;p9"/>
          <p:cNvCxnSpPr/>
          <p:nvPr/>
        </p:nvCxnSpPr>
        <p:spPr>
          <a:xfrm>
            <a:off x="1802423" y="3860900"/>
            <a:ext cx="8343900" cy="0"/>
          </a:xfrm>
          <a:prstGeom prst="straightConnector1">
            <a:avLst/>
          </a:prstGeom>
          <a:noFill/>
          <a:ln cap="flat" cmpd="sng" w="9525">
            <a:solidFill>
              <a:srgbClr val="BFBFBF">
                <a:alpha val="4941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9"/>
          <p:cNvSpPr/>
          <p:nvPr/>
        </p:nvSpPr>
        <p:spPr>
          <a:xfrm>
            <a:off x="1908573" y="3185513"/>
            <a:ext cx="438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키워드 비교 (문장에 KW 비교 키워드 포함 확인)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9"/>
          <p:cNvSpPr/>
          <p:nvPr/>
        </p:nvSpPr>
        <p:spPr>
          <a:xfrm>
            <a:off x="1989611" y="4835705"/>
            <a:ext cx="438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정규표현식으로 문장에 있는 모델명을 수집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9"/>
          <p:cNvSpPr/>
          <p:nvPr/>
        </p:nvSpPr>
        <p:spPr>
          <a:xfrm>
            <a:off x="1908575" y="3515513"/>
            <a:ext cx="469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품사  태그 식별 NLTK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9"/>
          <p:cNvSpPr/>
          <p:nvPr/>
        </p:nvSpPr>
        <p:spPr>
          <a:xfrm>
            <a:off x="6669414" y="5253496"/>
            <a:ext cx="9380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9"/>
          <p:cNvSpPr/>
          <p:nvPr/>
        </p:nvSpPr>
        <p:spPr>
          <a:xfrm>
            <a:off x="1898097" y="2855463"/>
            <a:ext cx="397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주관적/ 비교문장 분리를 위한 문장 정의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9"/>
          <p:cNvSpPr/>
          <p:nvPr/>
        </p:nvSpPr>
        <p:spPr>
          <a:xfrm>
            <a:off x="2973199" y="1979938"/>
            <a:ext cx="66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비교 문장 식별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9"/>
          <p:cNvSpPr/>
          <p:nvPr/>
        </p:nvSpPr>
        <p:spPr>
          <a:xfrm>
            <a:off x="1908575" y="1880699"/>
            <a:ext cx="1031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b="0" i="0" sz="6000" u="none" cap="none" strike="noStrike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2" name="Google Shape;382;p9"/>
          <p:cNvSpPr/>
          <p:nvPr/>
        </p:nvSpPr>
        <p:spPr>
          <a:xfrm>
            <a:off x="5979100" y="2905375"/>
            <a:ext cx="739200" cy="207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9"/>
          <p:cNvSpPr/>
          <p:nvPr/>
        </p:nvSpPr>
        <p:spPr>
          <a:xfrm>
            <a:off x="2973200" y="3967500"/>
            <a:ext cx="332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모델명 수집 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9"/>
          <p:cNvSpPr/>
          <p:nvPr/>
        </p:nvSpPr>
        <p:spPr>
          <a:xfrm>
            <a:off x="1908575" y="3756124"/>
            <a:ext cx="10311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05</a:t>
            </a:r>
            <a:endParaRPr b="0" i="0" sz="6000" u="none" cap="none" strike="noStrike">
              <a:solidFill>
                <a:srgbClr val="6C42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5" name="Google Shape;385;p9"/>
          <p:cNvSpPr/>
          <p:nvPr/>
        </p:nvSpPr>
        <p:spPr>
          <a:xfrm>
            <a:off x="5927020" y="2855425"/>
            <a:ext cx="93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SS / CS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9"/>
          <p:cNvPicPr preferRelativeResize="0"/>
          <p:nvPr/>
        </p:nvPicPr>
        <p:blipFill rotWithShape="1">
          <a:blip r:embed="rId4">
            <a:alphaModFix/>
          </a:blip>
          <a:srcRect b="30226" l="0" r="0" t="13124"/>
          <a:stretch/>
        </p:blipFill>
        <p:spPr>
          <a:xfrm>
            <a:off x="6933200" y="3898415"/>
            <a:ext cx="3976200" cy="295057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9"/>
          <p:cNvSpPr/>
          <p:nvPr/>
        </p:nvSpPr>
        <p:spPr>
          <a:xfrm>
            <a:off x="1989611" y="5148730"/>
            <a:ext cx="438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걸러지지 않은 모델들 추가로 수집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9"/>
          <p:cNvSpPr/>
          <p:nvPr/>
        </p:nvSpPr>
        <p:spPr>
          <a:xfrm>
            <a:off x="4729145" y="5741850"/>
            <a:ext cx="93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SS / CS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5239900" y="5741850"/>
            <a:ext cx="739200" cy="207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5223345" y="5691900"/>
            <a:ext cx="93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3034개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9"/>
          <p:cNvGrpSpPr/>
          <p:nvPr/>
        </p:nvGrpSpPr>
        <p:grpSpPr>
          <a:xfrm>
            <a:off x="1671452" y="874625"/>
            <a:ext cx="8607864" cy="646200"/>
            <a:chOff x="1671452" y="874625"/>
            <a:chExt cx="8607864" cy="646200"/>
          </a:xfrm>
        </p:grpSpPr>
        <p:sp>
          <p:nvSpPr>
            <p:cNvPr id="392" name="Google Shape;392;p9"/>
            <p:cNvSpPr/>
            <p:nvPr/>
          </p:nvSpPr>
          <p:spPr>
            <a:xfrm>
              <a:off x="3655616" y="1086785"/>
              <a:ext cx="662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논문 구현 과정 및 발생한 문제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1671452" y="874625"/>
              <a:ext cx="2214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ko-KR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구현과정</a:t>
              </a:r>
              <a:endPara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4" name="Google Shape;39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7500" y="1979950"/>
            <a:ext cx="2416643" cy="15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